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2" r:id="rId3"/>
    <p:sldId id="257" r:id="rId4"/>
    <p:sldId id="262" r:id="rId5"/>
    <p:sldId id="258" r:id="rId6"/>
    <p:sldId id="259" r:id="rId7"/>
    <p:sldId id="288" r:id="rId8"/>
    <p:sldId id="300" r:id="rId9"/>
    <p:sldId id="301" r:id="rId10"/>
    <p:sldId id="313" r:id="rId11"/>
    <p:sldId id="314" r:id="rId12"/>
    <p:sldId id="316" r:id="rId13"/>
    <p:sldId id="261" r:id="rId14"/>
    <p:sldId id="315" r:id="rId15"/>
    <p:sldId id="331" r:id="rId16"/>
    <p:sldId id="267" r:id="rId17"/>
    <p:sldId id="332" r:id="rId18"/>
    <p:sldId id="317" r:id="rId19"/>
    <p:sldId id="269" r:id="rId20"/>
    <p:sldId id="349" r:id="rId21"/>
    <p:sldId id="270" r:id="rId22"/>
    <p:sldId id="260" r:id="rId23"/>
    <p:sldId id="282" r:id="rId24"/>
    <p:sldId id="330" r:id="rId25"/>
    <p:sldId id="359" r:id="rId26"/>
    <p:sldId id="345" r:id="rId27"/>
    <p:sldId id="283" r:id="rId28"/>
    <p:sldId id="284" r:id="rId29"/>
    <p:sldId id="348" r:id="rId30"/>
    <p:sldId id="358" r:id="rId31"/>
    <p:sldId id="367" r:id="rId32"/>
    <p:sldId id="365" r:id="rId33"/>
    <p:sldId id="366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88" d="100"/>
          <a:sy n="88" d="100"/>
        </p:scale>
        <p:origin x="36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4" Type="http://schemas.openxmlformats.org/officeDocument/2006/relationships/image" Target="../media/image2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51CC3-5E0B-4066-ABB0-F54EE64352C1}" type="datetimeFigureOut">
              <a:rPr lang="zh-CN" altLang="en-US" smtClean="0"/>
              <a:t>2020/11/29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1.jpg"/><Relationship Id="rId5" Type="http://schemas.openxmlformats.org/officeDocument/2006/relationships/image" Target="../media/image4.wmf"/><Relationship Id="rId4" Type="http://schemas.openxmlformats.org/officeDocument/2006/relationships/oleObject" Target="../embeddings/oleObject2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29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26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3.pn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wmf"/><Relationship Id="rId2" Type="http://schemas.openxmlformats.org/officeDocument/2006/relationships/tags" Target="../tags/tag4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2.png"/><Relationship Id="rId5" Type="http://schemas.openxmlformats.org/officeDocument/2006/relationships/image" Target="../media/image40.wmf"/><Relationship Id="rId4" Type="http://schemas.openxmlformats.org/officeDocument/2006/relationships/oleObject" Target="../embeddings/oleObject3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圆角矩形 42"/>
          <p:cNvSpPr/>
          <p:nvPr/>
        </p:nvSpPr>
        <p:spPr>
          <a:xfrm>
            <a:off x="1445260" y="1140460"/>
            <a:ext cx="8822055" cy="442785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127885" y="1436370"/>
            <a:ext cx="2447290" cy="38582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67640" y="431165"/>
            <a:ext cx="5727065" cy="323215"/>
            <a:chOff x="0" y="216862"/>
            <a:chExt cx="3652938" cy="430838"/>
          </a:xfrm>
        </p:grpSpPr>
        <p:sp>
          <p:nvSpPr>
            <p:cNvPr id="5" name="标题 2"/>
            <p:cNvSpPr txBox="1"/>
            <p:nvPr/>
          </p:nvSpPr>
          <p:spPr>
            <a:xfrm>
              <a:off x="314040" y="217708"/>
              <a:ext cx="3338898" cy="42576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第</a:t>
              </a:r>
              <a:r>
                <a:rPr lang="en-US" altLang="zh-CN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3</a:t>
              </a:r>
              <a:r>
                <a:rPr lang="zh-CN" altLang="en-US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章  </a:t>
              </a:r>
              <a:r>
                <a:rPr lang="en-US" altLang="zh-CN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ARM </a:t>
              </a:r>
              <a:r>
                <a:rPr lang="zh-CN" altLang="en-US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处理器 </a:t>
              </a:r>
              <a:r>
                <a:rPr lang="en-US" altLang="zh-CN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——CPU</a:t>
              </a:r>
              <a:r>
                <a:rPr lang="zh-CN" altLang="en-US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的功能定位 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21094"/>
              <a:ext cx="239527" cy="42660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65292" y="216862"/>
              <a:ext cx="48603" cy="42660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8" name="Freeform 240"/>
          <p:cNvSpPr>
            <a:spLocks noEditPoints="1" noChangeArrowheads="1"/>
          </p:cNvSpPr>
          <p:nvPr/>
        </p:nvSpPr>
        <p:spPr bwMode="auto">
          <a:xfrm>
            <a:off x="11005982" y="86551"/>
            <a:ext cx="1010541" cy="1054111"/>
          </a:xfrm>
          <a:custGeom>
            <a:avLst/>
            <a:gdLst>
              <a:gd name="T0" fmla="*/ 2147483646 w 1840"/>
              <a:gd name="T1" fmla="*/ 1155559799 h 1840"/>
              <a:gd name="T2" fmla="*/ 2016235029 w 1840"/>
              <a:gd name="T3" fmla="*/ 968560309 h 1840"/>
              <a:gd name="T4" fmla="*/ 2146895336 w 1840"/>
              <a:gd name="T5" fmla="*/ 736010363 h 1840"/>
              <a:gd name="T6" fmla="*/ 1891569068 w 1840"/>
              <a:gd name="T7" fmla="*/ 624529772 h 1840"/>
              <a:gd name="T8" fmla="*/ 1920338641 w 1840"/>
              <a:gd name="T9" fmla="*/ 360812515 h 1840"/>
              <a:gd name="T10" fmla="*/ 1653025871 w 1840"/>
              <a:gd name="T11" fmla="*/ 363210253 h 1840"/>
              <a:gd name="T12" fmla="*/ 1579903616 w 1840"/>
              <a:gd name="T13" fmla="*/ 107883984 h 1840"/>
              <a:gd name="T14" fmla="*/ 1322180704 w 1840"/>
              <a:gd name="T15" fmla="*/ 207376980 h 1840"/>
              <a:gd name="T16" fmla="*/ 1155559799 w 1840"/>
              <a:gd name="T17" fmla="*/ 0 h 1840"/>
              <a:gd name="T18" fmla="*/ 968560309 w 1840"/>
              <a:gd name="T19" fmla="*/ 190595002 h 1840"/>
              <a:gd name="T20" fmla="*/ 734811494 w 1840"/>
              <a:gd name="T21" fmla="*/ 58736921 h 1840"/>
              <a:gd name="T22" fmla="*/ 624529772 w 1840"/>
              <a:gd name="T23" fmla="*/ 314063190 h 1840"/>
              <a:gd name="T24" fmla="*/ 360812515 w 1840"/>
              <a:gd name="T25" fmla="*/ 286492485 h 1840"/>
              <a:gd name="T26" fmla="*/ 363210253 w 1840"/>
              <a:gd name="T27" fmla="*/ 552606386 h 1840"/>
              <a:gd name="T28" fmla="*/ 106685115 w 1840"/>
              <a:gd name="T29" fmla="*/ 625728641 h 1840"/>
              <a:gd name="T30" fmla="*/ 207376980 w 1840"/>
              <a:gd name="T31" fmla="*/ 883451553 h 1840"/>
              <a:gd name="T32" fmla="*/ 0 w 1840"/>
              <a:gd name="T33" fmla="*/ 1051271327 h 1840"/>
              <a:gd name="T34" fmla="*/ 190595002 w 1840"/>
              <a:gd name="T35" fmla="*/ 1237071948 h 1840"/>
              <a:gd name="T36" fmla="*/ 58736921 w 1840"/>
              <a:gd name="T37" fmla="*/ 1470820763 h 1840"/>
              <a:gd name="T38" fmla="*/ 314063190 w 1840"/>
              <a:gd name="T39" fmla="*/ 1582301354 h 1840"/>
              <a:gd name="T40" fmla="*/ 286492485 w 1840"/>
              <a:gd name="T41" fmla="*/ 1846018612 h 1840"/>
              <a:gd name="T42" fmla="*/ 552606386 w 1840"/>
              <a:gd name="T43" fmla="*/ 1843620874 h 1840"/>
              <a:gd name="T44" fmla="*/ 625728641 w 1840"/>
              <a:gd name="T45" fmla="*/ 2098947142 h 1840"/>
              <a:gd name="T46" fmla="*/ 883451553 w 1840"/>
              <a:gd name="T47" fmla="*/ 1999453052 h 1840"/>
              <a:gd name="T48" fmla="*/ 1050072458 w 1840"/>
              <a:gd name="T49" fmla="*/ 2147483646 h 1840"/>
              <a:gd name="T50" fmla="*/ 1237071948 w 1840"/>
              <a:gd name="T51" fmla="*/ 2016235029 h 1840"/>
              <a:gd name="T52" fmla="*/ 1470820763 w 1840"/>
              <a:gd name="T53" fmla="*/ 2146895336 h 1840"/>
              <a:gd name="T54" fmla="*/ 1581102485 w 1840"/>
              <a:gd name="T55" fmla="*/ 1892767937 h 1840"/>
              <a:gd name="T56" fmla="*/ 1846018612 w 1840"/>
              <a:gd name="T57" fmla="*/ 1920338641 h 1840"/>
              <a:gd name="T58" fmla="*/ 1843620874 w 1840"/>
              <a:gd name="T59" fmla="*/ 1654223646 h 1840"/>
              <a:gd name="T60" fmla="*/ 2098947142 w 1840"/>
              <a:gd name="T61" fmla="*/ 1579903616 h 1840"/>
              <a:gd name="T62" fmla="*/ 1999453052 w 1840"/>
              <a:gd name="T63" fmla="*/ 1323379573 h 1840"/>
              <a:gd name="T64" fmla="*/ 1295808869 w 1840"/>
              <a:gd name="T65" fmla="*/ 1786082822 h 1840"/>
              <a:gd name="T66" fmla="*/ 909823388 w 1840"/>
              <a:gd name="T67" fmla="*/ 420748305 h 1840"/>
              <a:gd name="T68" fmla="*/ 1295808869 w 1840"/>
              <a:gd name="T69" fmla="*/ 1786082822 h 184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840"/>
              <a:gd name="T106" fmla="*/ 0 h 1840"/>
              <a:gd name="T107" fmla="*/ 1840 w 1840"/>
              <a:gd name="T108" fmla="*/ 1840 h 1840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242"/>
          <p:cNvSpPr>
            <a:spLocks noEditPoints="1" noChangeArrowheads="1"/>
          </p:cNvSpPr>
          <p:nvPr/>
        </p:nvSpPr>
        <p:spPr bwMode="auto">
          <a:xfrm>
            <a:off x="11392538" y="6000943"/>
            <a:ext cx="623525" cy="649578"/>
          </a:xfrm>
          <a:custGeom>
            <a:avLst/>
            <a:gdLst>
              <a:gd name="T0" fmla="*/ 1214977973 w 1135"/>
              <a:gd name="T1" fmla="*/ 651949556 h 1134"/>
              <a:gd name="T2" fmla="*/ 1361302936 w 1135"/>
              <a:gd name="T3" fmla="*/ 565661760 h 1134"/>
              <a:gd name="T4" fmla="*/ 1327719709 w 1135"/>
              <a:gd name="T5" fmla="*/ 439825711 h 1134"/>
              <a:gd name="T6" fmla="*/ 1157407352 w 1135"/>
              <a:gd name="T7" fmla="*/ 438628075 h 1134"/>
              <a:gd name="T8" fmla="*/ 1038668493 w 1135"/>
              <a:gd name="T9" fmla="*/ 284029063 h 1134"/>
              <a:gd name="T10" fmla="*/ 1080646159 w 1135"/>
              <a:gd name="T11" fmla="*/ 118644761 h 1134"/>
              <a:gd name="T12" fmla="*/ 969103628 w 1135"/>
              <a:gd name="T13" fmla="*/ 53929735 h 1134"/>
              <a:gd name="T14" fmla="*/ 846766058 w 1135"/>
              <a:gd name="T15" fmla="*/ 172574496 h 1134"/>
              <a:gd name="T16" fmla="*/ 652466308 w 1135"/>
              <a:gd name="T17" fmla="*/ 147407724 h 1134"/>
              <a:gd name="T18" fmla="*/ 566110376 w 1135"/>
              <a:gd name="T19" fmla="*/ 0 h 1134"/>
              <a:gd name="T20" fmla="*/ 440174095 w 1135"/>
              <a:gd name="T21" fmla="*/ 33555696 h 1134"/>
              <a:gd name="T22" fmla="*/ 437775684 w 1135"/>
              <a:gd name="T23" fmla="*/ 203733826 h 1134"/>
              <a:gd name="T24" fmla="*/ 284254394 w 1135"/>
              <a:gd name="T25" fmla="*/ 322379681 h 1134"/>
              <a:gd name="T26" fmla="*/ 118738858 w 1135"/>
              <a:gd name="T27" fmla="*/ 280433966 h 1134"/>
              <a:gd name="T28" fmla="*/ 53971910 w 1135"/>
              <a:gd name="T29" fmla="*/ 391888534 h 1134"/>
              <a:gd name="T30" fmla="*/ 172711863 w 1135"/>
              <a:gd name="T31" fmla="*/ 514129486 h 1134"/>
              <a:gd name="T32" fmla="*/ 147524169 w 1135"/>
              <a:gd name="T33" fmla="*/ 707076927 h 1134"/>
              <a:gd name="T34" fmla="*/ 0 w 1135"/>
              <a:gd name="T35" fmla="*/ 794563452 h 1134"/>
              <a:gd name="T36" fmla="*/ 33583227 w 1135"/>
              <a:gd name="T37" fmla="*/ 919200771 h 1134"/>
              <a:gd name="T38" fmla="*/ 205094790 w 1135"/>
              <a:gd name="T39" fmla="*/ 921597137 h 1134"/>
              <a:gd name="T40" fmla="*/ 322634442 w 1135"/>
              <a:gd name="T41" fmla="*/ 1076195055 h 1134"/>
              <a:gd name="T42" fmla="*/ 280656777 w 1135"/>
              <a:gd name="T43" fmla="*/ 1241579357 h 1134"/>
              <a:gd name="T44" fmla="*/ 393398513 w 1135"/>
              <a:gd name="T45" fmla="*/ 1306295477 h 1134"/>
              <a:gd name="T46" fmla="*/ 514536877 w 1135"/>
              <a:gd name="T47" fmla="*/ 1187649622 h 1134"/>
              <a:gd name="T48" fmla="*/ 708836628 w 1135"/>
              <a:gd name="T49" fmla="*/ 1212817488 h 1134"/>
              <a:gd name="T50" fmla="*/ 796391765 w 1135"/>
              <a:gd name="T51" fmla="*/ 1359026482 h 1134"/>
              <a:gd name="T52" fmla="*/ 921128841 w 1135"/>
              <a:gd name="T53" fmla="*/ 1325470786 h 1134"/>
              <a:gd name="T54" fmla="*/ 923527251 w 1135"/>
              <a:gd name="T55" fmla="*/ 1155292656 h 1134"/>
              <a:gd name="T56" fmla="*/ 1078247748 w 1135"/>
              <a:gd name="T57" fmla="*/ 1036646801 h 1134"/>
              <a:gd name="T58" fmla="*/ 1242564078 w 1135"/>
              <a:gd name="T59" fmla="*/ 1078592516 h 1134"/>
              <a:gd name="T60" fmla="*/ 1307331026 w 1135"/>
              <a:gd name="T61" fmla="*/ 967137948 h 1134"/>
              <a:gd name="T62" fmla="*/ 1189790278 w 1135"/>
              <a:gd name="T63" fmla="*/ 844896996 h 1134"/>
              <a:gd name="T64" fmla="*/ 1214977973 w 1135"/>
              <a:gd name="T65" fmla="*/ 651949556 h 1134"/>
              <a:gd name="T66" fmla="*/ 711236134 w 1135"/>
              <a:gd name="T67" fmla="*/ 1053425744 h 1134"/>
              <a:gd name="T68" fmla="*/ 307042582 w 1135"/>
              <a:gd name="T69" fmla="*/ 710673118 h 1134"/>
              <a:gd name="T70" fmla="*/ 651266007 w 1135"/>
              <a:gd name="T71" fmla="*/ 306799469 h 1134"/>
              <a:gd name="T72" fmla="*/ 1054260354 w 1135"/>
              <a:gd name="T73" fmla="*/ 649552095 h 1134"/>
              <a:gd name="T74" fmla="*/ 711236134 w 1135"/>
              <a:gd name="T75" fmla="*/ 1053425744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17870" y="453390"/>
            <a:ext cx="76200" cy="320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444625" y="6000750"/>
            <a:ext cx="882269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FF00"/>
                </a:solidFill>
              </a:rPr>
              <a:t>冯诺依曼体系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FFFF00"/>
                </a:solidFill>
              </a:rPr>
              <a:t>五大功能部分，其中</a:t>
            </a:r>
            <a:r>
              <a:rPr lang="en-US" altLang="zh-CN" sz="2000" b="1" dirty="0" smtClean="0">
                <a:solidFill>
                  <a:srgbClr val="FFFF00"/>
                </a:solidFill>
              </a:rPr>
              <a:t>CPU</a:t>
            </a:r>
            <a:r>
              <a:rPr lang="zh-CN" altLang="en-US" sz="2000" b="1" dirty="0" smtClean="0">
                <a:solidFill>
                  <a:srgbClr val="FFFF00"/>
                </a:solidFill>
              </a:rPr>
              <a:t>包括了两个重要功能部分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617470" y="1766570"/>
            <a:ext cx="953770" cy="92202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28575" cmpd="sng">
            <a:solidFill>
              <a:srgbClr val="7030A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algn="ctr"/>
            <a:r>
              <a:rPr lang="zh-CN" altLang="en-US"/>
              <a:t>控制器</a:t>
            </a:r>
          </a:p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617470" y="3594100"/>
            <a:ext cx="953770" cy="92202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algn="ctr"/>
            <a:r>
              <a:rPr lang="zh-CN" altLang="en-US"/>
              <a:t>运算器</a:t>
            </a:r>
          </a:p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510530" y="3594100"/>
            <a:ext cx="1682115" cy="175323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path path="circle">
              <a:fillToRect r="100000" b="100000"/>
            </a:path>
            <a:tileRect l="-100000" t="-100000"/>
          </a:gradFill>
          <a:ln w="28575" cmpd="sng">
            <a:solidFill>
              <a:schemeClr val="accent2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algn="ctr"/>
            <a:r>
              <a:rPr lang="zh-CN" altLang="en-US"/>
              <a:t>存贮器</a:t>
            </a:r>
          </a:p>
          <a:p>
            <a:pPr algn="ctr"/>
            <a:r>
              <a:rPr lang="en-US" altLang="zh-CN"/>
              <a:t>MEM</a:t>
            </a:r>
          </a:p>
          <a:p>
            <a:pPr algn="ctr"/>
            <a:endParaRPr lang="zh-CN" altLang="en-US"/>
          </a:p>
          <a:p>
            <a:pPr algn="ctr"/>
            <a:r>
              <a:rPr lang="zh-CN" altLang="en-US"/>
              <a:t>指令</a:t>
            </a:r>
            <a:r>
              <a:rPr lang="en-US" altLang="zh-CN"/>
              <a:t>+</a:t>
            </a:r>
            <a:r>
              <a:rPr lang="zh-CN" altLang="en-US"/>
              <a:t>数据</a:t>
            </a:r>
          </a:p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856855" y="3594100"/>
            <a:ext cx="1727200" cy="1198880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algn="ctr"/>
            <a:r>
              <a:rPr lang="zh-CN" altLang="en-US"/>
              <a:t>输入、输出</a:t>
            </a:r>
          </a:p>
          <a:p>
            <a:pPr algn="ctr"/>
            <a:r>
              <a:rPr lang="en-US" altLang="zh-CN"/>
              <a:t>I/O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18" name="直接连接符 17"/>
          <p:cNvCxnSpPr>
            <a:stCxn id="13" idx="3"/>
          </p:cNvCxnSpPr>
          <p:nvPr/>
        </p:nvCxnSpPr>
        <p:spPr>
          <a:xfrm>
            <a:off x="3571240" y="2227580"/>
            <a:ext cx="7663815" cy="571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endCxn id="17" idx="0"/>
          </p:cNvCxnSpPr>
          <p:nvPr/>
        </p:nvCxnSpPr>
        <p:spPr>
          <a:xfrm>
            <a:off x="8707755" y="2221865"/>
            <a:ext cx="12700" cy="137223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345555" y="2221865"/>
            <a:ext cx="12700" cy="137223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4144645" y="2233295"/>
            <a:ext cx="9525" cy="182118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4" idx="3"/>
          </p:cNvCxnSpPr>
          <p:nvPr/>
        </p:nvCxnSpPr>
        <p:spPr>
          <a:xfrm flipV="1">
            <a:off x="3571240" y="4054475"/>
            <a:ext cx="582930" cy="63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2617470" y="4792980"/>
            <a:ext cx="953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CPU</a:t>
            </a:r>
          </a:p>
        </p:txBody>
      </p:sp>
      <p:sp>
        <p:nvSpPr>
          <p:cNvPr id="44" name="云形 43"/>
          <p:cNvSpPr/>
          <p:nvPr/>
        </p:nvSpPr>
        <p:spPr>
          <a:xfrm>
            <a:off x="10540365" y="3594100"/>
            <a:ext cx="1559560" cy="1735455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accent5">
                    <a:lumMod val="50000"/>
                  </a:schemeClr>
                </a:solidFill>
              </a:rPr>
              <a:t>在今天</a:t>
            </a:r>
          </a:p>
          <a:p>
            <a:pPr algn="ctr"/>
            <a:r>
              <a:rPr lang="zh-CN" altLang="en-US" sz="1600">
                <a:solidFill>
                  <a:schemeClr val="accent5">
                    <a:lumMod val="50000"/>
                  </a:schemeClr>
                </a:solidFill>
              </a:rPr>
              <a:t>一个芯片包括</a:t>
            </a:r>
            <a:r>
              <a:rPr lang="en-US" altLang="zh-CN" sz="1600">
                <a:solidFill>
                  <a:schemeClr val="accent5">
                    <a:lumMod val="50000"/>
                  </a:schemeClr>
                </a:solidFill>
              </a:rPr>
              <a:t>5</a:t>
            </a:r>
            <a:r>
              <a:rPr lang="zh-CN" altLang="en-US" sz="1600">
                <a:solidFill>
                  <a:schemeClr val="accent5">
                    <a:lumMod val="50000"/>
                  </a:schemeClr>
                </a:solidFill>
              </a:rPr>
              <a:t>个功能部分也常见</a:t>
            </a:r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8707755" y="4792980"/>
            <a:ext cx="10160" cy="90106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3089910" y="2688590"/>
            <a:ext cx="5715" cy="933450"/>
          </a:xfrm>
          <a:prstGeom prst="line">
            <a:avLst/>
          </a:prstGeom>
          <a:ln w="28575" cmpd="sng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4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2" dur="4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bldLvl="0" animBg="1"/>
          <p:bldP spid="28" grpId="1" bldLvl="0" animBg="1"/>
          <p:bldP spid="30" grpId="0" bldLvl="0" animBg="1"/>
          <p:bldP spid="30" grpId="1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4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2" dur="4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bldLvl="0" animBg="1"/>
          <p:bldP spid="28" grpId="1" bldLvl="0" animBg="1"/>
          <p:bldP spid="30" grpId="0" bldLvl="0" animBg="1"/>
          <p:bldP spid="30" grpId="1" bldLvl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/>
        </p:nvGraphicFramePr>
        <p:xfrm>
          <a:off x="5004435" y="1414780"/>
          <a:ext cx="7187565" cy="544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r:id="rId3" imgW="7181850" imgH="5438775" progId="Paint.Picture">
                  <p:embed/>
                </p:oleObj>
              </mc:Choice>
              <mc:Fallback>
                <p:oleObj r:id="rId3" imgW="7181850" imgH="54387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04435" y="1414780"/>
                        <a:ext cx="7187565" cy="5443220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63905" y="668020"/>
            <a:ext cx="3551555" cy="368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mpd="sng">
            <a:solidFill>
              <a:srgbClr val="FF0000"/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b="1"/>
              <a:t>状态标志寄存器</a:t>
            </a:r>
            <a:r>
              <a:rPr lang="en-US" altLang="zh-CN" b="1"/>
              <a:t>---XPSR    [F]</a:t>
            </a:r>
            <a:endParaRPr lang="zh-CN" altLang="en-US" b="1"/>
          </a:p>
        </p:txBody>
      </p:sp>
      <p:sp>
        <p:nvSpPr>
          <p:cNvPr id="7" name="圆角矩形 6"/>
          <p:cNvSpPr/>
          <p:nvPr/>
        </p:nvSpPr>
        <p:spPr>
          <a:xfrm>
            <a:off x="5133340" y="4004945"/>
            <a:ext cx="1946910" cy="1399540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604" name="Picture 5" descr="02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75" y="4925695"/>
            <a:ext cx="4682490" cy="1296670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  <a:prstDash val="solid"/>
          </a:ln>
        </p:spPr>
      </p:pic>
      <p:sp>
        <p:nvSpPr>
          <p:cNvPr id="10" name="文本框 9"/>
          <p:cNvSpPr txBox="1"/>
          <p:nvPr/>
        </p:nvSpPr>
        <p:spPr>
          <a:xfrm>
            <a:off x="320040" y="1414780"/>
            <a:ext cx="4493260" cy="31381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FF0000"/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altLang="en-US" b="1"/>
              <a:t>反映了运算的结果</a:t>
            </a:r>
            <a:r>
              <a:rPr lang="en-US" altLang="zh-CN" b="1"/>
              <a:t>,</a:t>
            </a:r>
            <a:r>
              <a:rPr lang="zh-CN" altLang="en-US" b="1"/>
              <a:t>也包括一些重要状态位</a:t>
            </a:r>
          </a:p>
          <a:p>
            <a:endParaRPr lang="zh-CN" altLang="en-US" b="1"/>
          </a:p>
          <a:p>
            <a:r>
              <a:rPr lang="zh-CN" altLang="en-US" b="1"/>
              <a:t>正</a:t>
            </a:r>
            <a:r>
              <a:rPr lang="en-US" altLang="zh-CN" b="1"/>
              <a:t>/</a:t>
            </a:r>
            <a:r>
              <a:rPr lang="zh-CN" altLang="en-US" b="1"/>
              <a:t>负     进位</a:t>
            </a:r>
            <a:r>
              <a:rPr lang="en-US" altLang="zh-CN" b="1"/>
              <a:t>/</a:t>
            </a:r>
            <a:r>
              <a:rPr lang="zh-CN" altLang="en-US" b="1"/>
              <a:t>借位</a:t>
            </a:r>
          </a:p>
          <a:p>
            <a:r>
              <a:rPr lang="en-US" altLang="zh-CN" b="1"/>
              <a:t>&lt; / &gt;	0  / </a:t>
            </a:r>
            <a:r>
              <a:rPr lang="zh-CN" altLang="en-US" b="1"/>
              <a:t>非</a:t>
            </a:r>
            <a:r>
              <a:rPr lang="en-US" altLang="zh-CN" b="1"/>
              <a:t>0	....</a:t>
            </a:r>
          </a:p>
          <a:p>
            <a:endParaRPr lang="zh-CN" altLang="en-US" b="1"/>
          </a:p>
          <a:p>
            <a:r>
              <a:rPr lang="zh-CN" altLang="en-US" b="1"/>
              <a:t>是关系运算，条件转移的结果或依据</a:t>
            </a:r>
          </a:p>
          <a:p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   </a:t>
            </a:r>
            <a:r>
              <a:rPr lang="en-US" altLang="zh-CN" b="1">
                <a:solidFill>
                  <a:srgbClr val="FF0000"/>
                </a:solidFill>
              </a:rPr>
              <a:t>if ( a &gt;b )   then 	S1</a:t>
            </a:r>
          </a:p>
          <a:p>
            <a:r>
              <a:rPr lang="en-US" altLang="zh-CN" b="1">
                <a:solidFill>
                  <a:srgbClr val="FF0000"/>
                </a:solidFill>
              </a:rPr>
              <a:t>  	       else		S2</a:t>
            </a:r>
            <a:r>
              <a:rPr lang="en-US" altLang="zh-CN" b="1"/>
              <a:t>	</a:t>
            </a:r>
            <a:endParaRPr lang="zh-CN" altLang="en-US" b="1"/>
          </a:p>
          <a:p>
            <a:endParaRPr lang="zh-CN" altLang="en-US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77485" y="1859915"/>
            <a:ext cx="6866255" cy="4856480"/>
          </a:xfrm>
          <a:prstGeom prst="rect">
            <a:avLst/>
          </a:prstGeom>
          <a:solidFill>
            <a:schemeClr val="accent2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object 1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277485" y="1859915"/>
          <a:ext cx="6866255" cy="4974336"/>
        </p:xfrm>
        <a:graphic>
          <a:graphicData uri="http://schemas.openxmlformats.org/drawingml/2006/table">
            <a:tbl>
              <a:tblPr/>
              <a:tblGrid>
                <a:gridCol w="1197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7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15">
                <a:tc>
                  <a:txBody>
                    <a:bodyPr/>
                    <a:lstStyle/>
                    <a:p>
                      <a:pPr marL="21463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400" b="0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Noto Sans CJK JP Regular"/>
                        </a:rPr>
                        <a:t>处理器模式</a:t>
                      </a:r>
                    </a:p>
                  </a:txBody>
                  <a:tcPr marL="177800" marR="177800" marT="57150" marB="57150" anchor="ctr" horzOverflow="overflow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305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400" b="0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CPSR:M[4:0]字段值</a:t>
                      </a:r>
                    </a:p>
                  </a:txBody>
                  <a:tcPr marL="177800" marR="177800" marT="57150" marB="5715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69595" algn="l"/>
                        </a:tabLst>
                      </a:pPr>
                      <a:r>
                        <a:rPr kumimoji="0" lang="zh-CN" sz="1400" b="0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说	明</a:t>
                      </a:r>
                    </a:p>
                  </a:txBody>
                  <a:tcPr marL="177800" marR="177800" marT="57150" marB="571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305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98170" algn="l"/>
                        </a:tabLst>
                      </a:pPr>
                      <a:r>
                        <a:rPr kumimoji="0" lang="zh-CN" sz="1400" b="0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备	注</a:t>
                      </a:r>
                    </a:p>
                  </a:txBody>
                  <a:tcPr marL="177800" marR="177800" marT="57150" marB="571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USR(用户)</a:t>
                      </a:r>
                    </a:p>
                  </a:txBody>
                  <a:tcPr marL="177800" marR="177800" marT="57150" marB="57150" anchor="ctr" horzOverflow="overflow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10000</a:t>
                      </a:r>
                    </a:p>
                  </a:txBody>
                  <a:tcPr marL="177800" marR="177800" marT="57150" marB="5715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Noto Sans CJK JP Regular"/>
                        </a:rPr>
                        <a:t>正常程序工作模式</a:t>
                      </a:r>
                    </a:p>
                  </a:txBody>
                  <a:tcPr marL="177800" marR="177800" marT="57150" marB="571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Noto Sans CJK JP Regular"/>
                        </a:rPr>
                        <a:t>不能直接切换到其它模式</a:t>
                      </a:r>
                    </a:p>
                  </a:txBody>
                  <a:tcPr marL="177800" marR="177800" marT="57150" marB="571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FIQ(</a:t>
                      </a:r>
                      <a:r>
                        <a:rPr kumimoji="0" lang="zh-CN" sz="1200" b="0" i="0" u="none" strike="noStrike" cap="none" spc="12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快中断</a:t>
                      </a:r>
                      <a:r>
                        <a:rPr kumimoji="0" lang="zh-CN" alt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</a:p>
                  </a:txBody>
                  <a:tcPr marL="177800" marR="177800" marT="57150" marB="57150" anchor="ctr" horzOverflow="overflow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10001</a:t>
                      </a:r>
                    </a:p>
                  </a:txBody>
                  <a:tcPr marL="177800" marR="177800" marT="57150" marB="5715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支持高速数据传输及通道 处理</a:t>
                      </a:r>
                    </a:p>
                  </a:txBody>
                  <a:tcPr marL="177800" marR="177800" marT="57150" marB="571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FIQ</a:t>
                      </a:r>
                      <a:r>
                        <a:rPr kumimoji="0" 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异常响应时进入此模式</a:t>
                      </a:r>
                    </a:p>
                  </a:txBody>
                  <a:tcPr marL="177800" marR="177800" marT="57150" marB="571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IRQ(</a:t>
                      </a:r>
                      <a:r>
                        <a:rPr kumimoji="0" lang="zh-CN" sz="1200" b="0" i="0" u="none" strike="noStrike" cap="none" spc="12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中断</a:t>
                      </a:r>
                      <a:r>
                        <a:rPr kumimoji="0" lang="zh-CN" alt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</a:p>
                  </a:txBody>
                  <a:tcPr marL="177800" marR="177800" marT="57150" marB="57150" anchor="ctr" horzOverflow="overflow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10010</a:t>
                      </a:r>
                    </a:p>
                  </a:txBody>
                  <a:tcPr marL="177800" marR="177800" marT="57150" marB="5715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Noto Sans CJK JP Regular"/>
                        </a:rPr>
                        <a:t>用于通用中断处理</a:t>
                      </a:r>
                    </a:p>
                  </a:txBody>
                  <a:tcPr marL="177800" marR="177800" marT="57150" marB="571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IRQ</a:t>
                      </a:r>
                      <a:r>
                        <a:rPr kumimoji="0" 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异常响应时进入此模式</a:t>
                      </a:r>
                    </a:p>
                  </a:txBody>
                  <a:tcPr marL="177800" marR="177800" marT="57150" marB="571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SVC(</a:t>
                      </a:r>
                      <a:r>
                        <a:rPr kumimoji="0" lang="zh-CN" sz="1200" b="0" i="0" u="none" strike="noStrike" cap="none" spc="12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管理</a:t>
                      </a:r>
                      <a:r>
                        <a:rPr kumimoji="0" lang="zh-CN" alt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</a:p>
                  </a:txBody>
                  <a:tcPr marL="177800" marR="177800" marT="57150" marB="57150" anchor="ctr" horzOverflow="overflow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10011</a:t>
                      </a:r>
                    </a:p>
                  </a:txBody>
                  <a:tcPr marL="177800" marR="177800" marT="57150" marB="5715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Noto Sans CJK JP Regular"/>
                        </a:rPr>
                        <a:t>操作系统保护模式</a:t>
                      </a:r>
                    </a:p>
                  </a:txBody>
                  <a:tcPr marL="177800" marR="177800" marT="57150" marB="571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系统复位和软件中断响应时进 入此模式</a:t>
                      </a:r>
                    </a:p>
                  </a:txBody>
                  <a:tcPr marL="177800" marR="177800" marT="57150" marB="571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ABT(</a:t>
                      </a:r>
                      <a:r>
                        <a:rPr kumimoji="0" lang="zh-CN" sz="1200" b="0" i="0" u="none" strike="noStrike" cap="none" spc="12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中止</a:t>
                      </a:r>
                      <a:r>
                        <a:rPr kumimoji="0" lang="zh-CN" alt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</a:p>
                  </a:txBody>
                  <a:tcPr marL="177800" marR="177800" marT="57150" marB="57150" anchor="ctr" horzOverflow="overflow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10111</a:t>
                      </a:r>
                    </a:p>
                  </a:txBody>
                  <a:tcPr marL="177800" marR="177800" marT="57150" marB="5715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用于支持虚拟内存或存储 器保护</a:t>
                      </a:r>
                    </a:p>
                  </a:txBody>
                  <a:tcPr marL="177800" marR="177800" marT="57150" marB="571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Noto Sans CJK JP Regular"/>
                        </a:rPr>
                        <a:t>实现虚拟存储器和存储器保护</a:t>
                      </a:r>
                    </a:p>
                  </a:txBody>
                  <a:tcPr marL="177800" marR="177800" marT="57150" marB="571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UND(</a:t>
                      </a:r>
                      <a:r>
                        <a:rPr kumimoji="0" lang="zh-CN" sz="1200" b="0" i="0" u="none" strike="noStrike" cap="none" spc="12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未定义</a:t>
                      </a:r>
                      <a:r>
                        <a:rPr kumimoji="0" lang="zh-CN" alt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</a:p>
                  </a:txBody>
                  <a:tcPr marL="177800" marR="177800" marT="57150" marB="57150" anchor="ctr" horzOverflow="overflow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11011</a:t>
                      </a:r>
                    </a:p>
                  </a:txBody>
                  <a:tcPr marL="177800" marR="177800" marT="57150" marB="5715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支持硬件协处理器的软件 仿真</a:t>
                      </a:r>
                    </a:p>
                  </a:txBody>
                  <a:tcPr marL="177800" marR="177800" marT="57150" marB="571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未定义指令异常响应时进入此 模式</a:t>
                      </a:r>
                    </a:p>
                  </a:txBody>
                  <a:tcPr marL="177800" marR="177800" marT="57150" marB="571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1525"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SYS(</a:t>
                      </a:r>
                      <a:r>
                        <a:rPr kumimoji="0" lang="zh-CN" sz="1200" b="0" i="0" u="none" strike="noStrike" cap="none" spc="12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系统</a:t>
                      </a:r>
                      <a:r>
                        <a:rPr kumimoji="0" lang="zh-CN" alt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</a:p>
                  </a:txBody>
                  <a:tcPr marL="177800" marR="177800" marT="57150" marB="57150" anchor="ctr" horzOverflow="overflow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305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Courier New" panose="02070309020205020404" pitchFamily="49" charset="0"/>
                        </a:rPr>
                        <a:t>11111</a:t>
                      </a:r>
                    </a:p>
                  </a:txBody>
                  <a:tcPr marL="177800" marR="177800" marT="57150" marB="5715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用于支持操作系统的特权 任务等</a:t>
                      </a:r>
                    </a:p>
                  </a:txBody>
                  <a:tcPr marL="177800" marR="177800" marT="57150" marB="571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4775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200" b="1" i="0" u="none" strike="noStrike" cap="none" spc="12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同用户模式，但具有可以直接 切换到其它模式的特权</a:t>
                      </a:r>
                    </a:p>
                  </a:txBody>
                  <a:tcPr marL="177800" marR="177800" marT="57150" marB="5715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8863330" y="1252220"/>
            <a:ext cx="3201035" cy="368300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rtlCol="0" anchor="t">
            <a:spAutoFit/>
          </a:bodyPr>
          <a:lstStyle/>
          <a:p>
            <a:r>
              <a:rPr b="1" spc="-65" noProof="0" dirty="0"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  <a:sym typeface="+mn-ea"/>
              </a:rPr>
              <a:t>ARM</a:t>
            </a:r>
            <a:r>
              <a:rPr b="1" spc="-100" noProof="0" dirty="0"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  <a:sym typeface="+mn-ea"/>
              </a:rPr>
              <a:t>处理器的</a:t>
            </a:r>
            <a:r>
              <a:rPr lang="en-US" b="1" spc="-50" noProof="0" dirty="0"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  <a:sym typeface="+mn-ea"/>
              </a:rPr>
              <a:t>N</a:t>
            </a:r>
            <a:r>
              <a:rPr b="1" spc="-100" noProof="0" dirty="0"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  <a:sym typeface="+mn-ea"/>
              </a:rPr>
              <a:t>种工作运行模式</a:t>
            </a:r>
            <a:endParaRPr lang="zh-CN" altLang="en-US"/>
          </a:p>
        </p:txBody>
      </p:sp>
      <p:graphicFrame>
        <p:nvGraphicFramePr>
          <p:cNvPr id="3" name="对象 2"/>
          <p:cNvGraphicFramePr/>
          <p:nvPr/>
        </p:nvGraphicFramePr>
        <p:xfrm>
          <a:off x="0" y="1859915"/>
          <a:ext cx="5241290" cy="4039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r:id="rId4" imgW="9820275" imgH="6153150" progId="Paint.Picture">
                  <p:embed/>
                </p:oleObj>
              </mc:Choice>
              <mc:Fallback>
                <p:oleObj r:id="rId4" imgW="9820275" imgH="61531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859915"/>
                        <a:ext cx="5241290" cy="4039870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1">
                            <a:shade val="50000"/>
                          </a:schemeClr>
                        </a:solidFill>
                        <a:prstDash val="sysDot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9815" y="2373630"/>
            <a:ext cx="5713730" cy="269176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pPr marL="506730" marR="0" lvl="0" indent="0" algn="l" defTabSz="914400" rtl="0" eaLnBrk="1" fontAlgn="base" latinLnBrk="0" hangingPunct="1">
              <a:lnSpc>
                <a:spcPct val="100000"/>
              </a:lnSpc>
              <a:spcBef>
                <a:spcPts val="280"/>
              </a:spcBef>
              <a:spcAft>
                <a:spcPct val="0"/>
              </a:spcAft>
              <a:buClr>
                <a:srgbClr val="339A33"/>
              </a:buClr>
              <a:buSzPct val="77000"/>
              <a:buFont typeface="Wingdings" panose="05000000000000000000" pitchFamily="2" charset="2"/>
              <a:buNone/>
              <a:tabLst>
                <a:tab pos="816610" algn="l"/>
              </a:tabLst>
              <a:defRPr/>
            </a:pPr>
            <a:r>
              <a:rPr lang="zh-CN" altLang="en-US" b="1" spc="3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lt"/>
                <a:cs typeface="+mn-lt"/>
                <a:sym typeface="Wingdings 2" panose="05020102010507070707" charset="0"/>
              </a:rPr>
              <a:t></a:t>
            </a:r>
            <a:r>
              <a:rPr lang="en-US" altLang="zh-CN" b="1" spc="3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Wingdings 2" panose="05020102010507070707" charset="0"/>
              </a:rPr>
              <a:t>	  </a:t>
            </a:r>
            <a:r>
              <a:rPr lang="zh-CN" altLang="en-US" b="1" spc="3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+mn-ea"/>
              </a:rPr>
              <a:t>也称为指令计数器或指令指针，用于存放下一条要执行指令的</a:t>
            </a:r>
            <a:r>
              <a:rPr lang="zh-CN" altLang="en-US" b="1" spc="3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lt"/>
                <a:cs typeface="+mn-lt"/>
                <a:sym typeface="+mn-ea"/>
              </a:rPr>
              <a:t>地址</a:t>
            </a:r>
            <a:r>
              <a:rPr lang="zh-CN" altLang="en-US" b="1" spc="3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+mn-ea"/>
              </a:rPr>
              <a:t>。</a:t>
            </a:r>
            <a:endParaRPr kumimoji="0" lang="en-US" altLang="zh-CN" b="1" i="0" u="none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lt"/>
              <a:cs typeface="+mn-lt"/>
            </a:endParaRPr>
          </a:p>
          <a:p>
            <a:pPr marL="506730" marR="0" lvl="0" indent="0" algn="l" defTabSz="914400" rtl="0" eaLnBrk="1" fontAlgn="base" latinLnBrk="0" hangingPunct="1">
              <a:lnSpc>
                <a:spcPct val="100000"/>
              </a:lnSpc>
              <a:spcBef>
                <a:spcPts val="280"/>
              </a:spcBef>
              <a:spcAft>
                <a:spcPct val="0"/>
              </a:spcAft>
              <a:buClr>
                <a:srgbClr val="339A33"/>
              </a:buClr>
              <a:buSzPct val="77000"/>
              <a:buFont typeface="Wingdings" panose="05000000000000000000" pitchFamily="2" charset="2"/>
              <a:buNone/>
              <a:tabLst>
                <a:tab pos="816610" algn="l"/>
              </a:tabLst>
              <a:defRPr/>
            </a:pPr>
            <a:r>
              <a:rPr lang="zh-CN" altLang="en-US" b="1" spc="3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lt"/>
                <a:cs typeface="+mn-lt"/>
                <a:sym typeface="Wingdings 2" panose="05020102010507070707" charset="0"/>
              </a:rPr>
              <a:t></a:t>
            </a:r>
            <a:r>
              <a:rPr lang="en-US" altLang="zh-CN" b="1" spc="3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Wingdings 2" panose="05020102010507070707" charset="0"/>
              </a:rPr>
              <a:t>	  </a:t>
            </a:r>
            <a:r>
              <a:rPr lang="zh-CN" altLang="en-US" b="1" spc="3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+mn-ea"/>
              </a:rPr>
              <a:t>程序开始时，</a:t>
            </a:r>
            <a:r>
              <a:rPr lang="en-US" altLang="zh-CN" b="1" spc="3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+mn-ea"/>
              </a:rPr>
              <a:t>PC</a:t>
            </a:r>
            <a:r>
              <a:rPr lang="zh-CN" altLang="en-US" b="1" spc="3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+mn-ea"/>
              </a:rPr>
              <a:t>指向程序的第一条指令的地址，</a:t>
            </a:r>
            <a:r>
              <a:rPr lang="en-US" altLang="zh-CN" b="1" spc="3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+mn-ea"/>
              </a:rPr>
              <a:t>CPU</a:t>
            </a:r>
            <a:r>
              <a:rPr lang="zh-CN" altLang="en-US" b="1" spc="3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+mn-ea"/>
              </a:rPr>
              <a:t>根据该地址读取  指令并分析，如果不是</a:t>
            </a:r>
            <a:r>
              <a:rPr lang="zh-CN" altLang="en-US" b="1" spc="3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+mn-lt"/>
                <a:cs typeface="+mn-lt"/>
                <a:sym typeface="+mn-ea"/>
              </a:rPr>
              <a:t>转移指令</a:t>
            </a:r>
            <a:r>
              <a:rPr lang="zh-CN" altLang="en-US" b="1" spc="3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+mn-ea"/>
              </a:rPr>
              <a:t>，则</a:t>
            </a:r>
            <a:r>
              <a:rPr lang="en-US" altLang="zh-CN" b="1" spc="3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+mn-ea"/>
              </a:rPr>
              <a:t>CPU</a:t>
            </a:r>
            <a:r>
              <a:rPr lang="zh-CN" altLang="en-US" b="1" spc="3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+mn-ea"/>
              </a:rPr>
              <a:t>确定该指令的长度后，将</a:t>
            </a:r>
            <a:r>
              <a:rPr lang="en-US" altLang="zh-CN" b="1" spc="3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+mn-ea"/>
              </a:rPr>
              <a:t>PC</a:t>
            </a:r>
            <a:r>
              <a:rPr lang="zh-CN" altLang="en-US" b="1" spc="3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+mn-ea"/>
              </a:rPr>
              <a:t>加上该</a:t>
            </a:r>
            <a:r>
              <a:rPr lang="zh-CN" altLang="en-US" b="1" spc="3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lt"/>
                <a:cs typeface="+mn-lt"/>
                <a:sym typeface="+mn-ea"/>
              </a:rPr>
              <a:t>指令的长度</a:t>
            </a:r>
            <a:r>
              <a:rPr lang="zh-CN" altLang="en-US" b="1" spc="3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+mn-ea"/>
              </a:rPr>
              <a:t>，使其指向下一条指令的地址</a:t>
            </a:r>
            <a:r>
              <a:rPr lang="zh-CN" altLang="en-US" spc="3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+mn-ea"/>
              </a:rPr>
              <a:t>。</a:t>
            </a:r>
            <a:endParaRPr kumimoji="0" lang="en-US" altLang="zh-CN" b="0" i="0" u="none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lt"/>
              <a:cs typeface="+mn-lt"/>
            </a:endParaRPr>
          </a:p>
          <a:p>
            <a:pPr marL="506730" marR="0" lvl="0" indent="0" algn="l" defTabSz="914400" rtl="0" eaLnBrk="1" fontAlgn="base" latinLnBrk="0" hangingPunct="1">
              <a:lnSpc>
                <a:spcPct val="100000"/>
              </a:lnSpc>
              <a:spcBef>
                <a:spcPts val="280"/>
              </a:spcBef>
              <a:spcAft>
                <a:spcPct val="0"/>
              </a:spcAft>
              <a:buClr>
                <a:srgbClr val="339A33"/>
              </a:buClr>
              <a:buSzPct val="77000"/>
              <a:buFont typeface="Wingdings" panose="05000000000000000000" pitchFamily="2" charset="2"/>
              <a:buNone/>
              <a:tabLst>
                <a:tab pos="816610" algn="l"/>
              </a:tabLst>
              <a:defRPr/>
            </a:pPr>
            <a:r>
              <a:rPr lang="zh-CN" altLang="en-US" b="1" spc="3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lt"/>
                <a:cs typeface="+mn-lt"/>
                <a:sym typeface="Wingdings 2" panose="05020102010507070707" charset="0"/>
              </a:rPr>
              <a:t></a:t>
            </a:r>
            <a:r>
              <a:rPr lang="en-US" altLang="zh-CN" b="1" spc="3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Wingdings 2" panose="05020102010507070707" charset="0"/>
              </a:rPr>
              <a:t>	  </a:t>
            </a:r>
            <a:r>
              <a:rPr lang="zh-CN" altLang="en-US" b="1" spc="3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+mn-ea"/>
              </a:rPr>
              <a:t>如果读取的指令是转移指令，则</a:t>
            </a:r>
            <a:r>
              <a:rPr lang="en-US" altLang="zh-CN" b="1" spc="3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+mn-ea"/>
              </a:rPr>
              <a:t>CPU</a:t>
            </a:r>
            <a:r>
              <a:rPr lang="zh-CN" altLang="en-US" b="1" spc="3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+mn-ea"/>
              </a:rPr>
              <a:t>会按照</a:t>
            </a:r>
            <a:r>
              <a:rPr lang="zh-CN" altLang="en-US" b="1" spc="3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lt"/>
                <a:cs typeface="+mn-lt"/>
                <a:sym typeface="+mn-ea"/>
              </a:rPr>
              <a:t>转移地址</a:t>
            </a:r>
            <a:r>
              <a:rPr lang="zh-CN" altLang="en-US" b="1" spc="3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+mn-ea"/>
              </a:rPr>
              <a:t>来获取指令。</a:t>
            </a:r>
            <a:endParaRPr kumimoji="0" lang="en-US" altLang="zh-CN" b="1" i="0" u="none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lt"/>
              <a:cs typeface="+mn-lt"/>
            </a:endParaRPr>
          </a:p>
          <a:p>
            <a:pPr marL="506730" marR="0" lvl="0" indent="0" algn="l" defTabSz="914400" rtl="0" eaLnBrk="1" fontAlgn="base" latinLnBrk="0" hangingPunct="1">
              <a:lnSpc>
                <a:spcPct val="100000"/>
              </a:lnSpc>
              <a:spcBef>
                <a:spcPts val="280"/>
              </a:spcBef>
              <a:spcAft>
                <a:spcPct val="0"/>
              </a:spcAft>
              <a:buClr>
                <a:srgbClr val="339A33"/>
              </a:buClr>
              <a:buSzPct val="77000"/>
              <a:buFont typeface="Wingdings" panose="05000000000000000000" pitchFamily="2" charset="2"/>
              <a:buNone/>
              <a:tabLst>
                <a:tab pos="816610" algn="l"/>
              </a:tabLst>
              <a:defRPr/>
            </a:pPr>
            <a:r>
              <a:rPr lang="zh-CN" altLang="en-US" b="1" spc="3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lt"/>
                <a:cs typeface="+mn-lt"/>
                <a:sym typeface="Wingdings 2" panose="05020102010507070707" charset="0"/>
              </a:rPr>
              <a:t></a:t>
            </a:r>
            <a:r>
              <a:rPr lang="en-US" altLang="zh-CN" b="1" spc="30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Wingdings 2" panose="05020102010507070707" charset="0"/>
              </a:rPr>
              <a:t>	  </a:t>
            </a:r>
            <a:r>
              <a:rPr lang="en-US" altLang="zh-CN" b="1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+mn-ea"/>
              </a:rPr>
              <a:t>CPU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ea typeface="+mn-lt"/>
                <a:cs typeface="+mn-lt"/>
                <a:sym typeface="+mn-ea"/>
              </a:rPr>
              <a:t>会重复执行上述过程</a:t>
            </a:r>
            <a:endParaRPr lang="zh-CN" altLang="en-US">
              <a:ea typeface="+mn-lt"/>
              <a:cs typeface="+mn-lt"/>
            </a:endParaRPr>
          </a:p>
        </p:txBody>
      </p:sp>
      <p:sp>
        <p:nvSpPr>
          <p:cNvPr id="5" name="object 20"/>
          <p:cNvSpPr txBox="1"/>
          <p:nvPr/>
        </p:nvSpPr>
        <p:spPr>
          <a:xfrm>
            <a:off x="1059815" y="1504315"/>
            <a:ext cx="5713095" cy="319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lIns="0" tIns="12065" rIns="0" bIns="0">
            <a:spAutoFit/>
          </a:bodyPr>
          <a:lstStyle>
            <a:defPPr>
              <a:defRPr lang="en-US"/>
            </a:defPPr>
            <a:lvl1pPr algn="ctr">
              <a:spcBef>
                <a:spcPts val="95"/>
              </a:spcBef>
              <a:defRPr sz="2400" b="1" spc="-5">
                <a:latin typeface="+mj-ea"/>
                <a:ea typeface="+mj-ea"/>
                <a:cs typeface="Comic Sans MS" panose="030F0702030302020204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95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-5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lt"/>
                <a:cs typeface="+mn-lt"/>
              </a:rPr>
              <a:t>  </a:t>
            </a:r>
            <a:r>
              <a:rPr kumimoji="0" lang="zh-CN" altLang="en-US" sz="2000" b="1" i="0" u="none" strike="noStrike" kern="1200" cap="none" spc="-5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lt"/>
                <a:cs typeface="+mn-lt"/>
              </a:rPr>
              <a:t>程序计数器</a:t>
            </a:r>
            <a:r>
              <a:rPr kumimoji="0" lang="en-US" altLang="zh-CN" sz="2000" b="1" i="0" u="none" strike="noStrike" kern="1200" cap="none" spc="-5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lt"/>
                <a:cs typeface="+mn-lt"/>
              </a:rPr>
              <a:t>(Program Counter, PC)----R15</a:t>
            </a:r>
            <a:endParaRPr kumimoji="0" sz="2000" b="1" i="0" u="none" strike="noStrike" kern="1200" cap="none" spc="-5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  <a:ea typeface="+mn-lt"/>
              <a:cs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5464" y="597116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1059815" y="597535"/>
            <a:ext cx="2529840" cy="3194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</a:t>
            </a:r>
            <a:r>
              <a:rPr 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CPU</a:t>
            </a:r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的重要部件</a:t>
            </a:r>
          </a:p>
        </p:txBody>
      </p:sp>
      <p:graphicFrame>
        <p:nvGraphicFramePr>
          <p:cNvPr id="8" name="对象 7"/>
          <p:cNvGraphicFramePr/>
          <p:nvPr/>
        </p:nvGraphicFramePr>
        <p:xfrm>
          <a:off x="7458075" y="1504315"/>
          <a:ext cx="4356100" cy="406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r:id="rId3" imgW="6057900" imgH="5667375" progId="Paint.Picture">
                  <p:embed/>
                </p:oleObj>
              </mc:Choice>
              <mc:Fallback>
                <p:oleObj r:id="rId3" imgW="6057900" imgH="566737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58075" y="1504315"/>
                        <a:ext cx="4356100" cy="406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圆角矩形 9"/>
          <p:cNvSpPr/>
          <p:nvPr/>
        </p:nvSpPr>
        <p:spPr>
          <a:xfrm>
            <a:off x="7831455" y="1333500"/>
            <a:ext cx="3289935" cy="1764665"/>
          </a:xfrm>
          <a:prstGeom prst="roundRect">
            <a:avLst/>
          </a:prstGeom>
          <a:noFill/>
          <a:ln w="28575" cmpd="sng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9815" y="1202690"/>
            <a:ext cx="2915285" cy="645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chemeClr val="accent2"/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altLang="en-US" b="1"/>
              <a:t>算术逻辑单元</a:t>
            </a:r>
            <a:r>
              <a:rPr lang="en-US" altLang="zh-CN" b="1"/>
              <a:t>ALU</a:t>
            </a:r>
          </a:p>
          <a:p>
            <a:r>
              <a:rPr lang="zh-CN" altLang="en-US" b="1"/>
              <a:t>（Arithmetic&amp;logical Unit）</a:t>
            </a:r>
          </a:p>
        </p:txBody>
      </p:sp>
      <p:graphicFrame>
        <p:nvGraphicFramePr>
          <p:cNvPr id="3" name="对象 2"/>
          <p:cNvGraphicFramePr/>
          <p:nvPr/>
        </p:nvGraphicFramePr>
        <p:xfrm>
          <a:off x="909955" y="4161790"/>
          <a:ext cx="2534285" cy="2472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r:id="rId3" imgW="3362325" imgH="4972050" progId="Paint.Picture">
                  <p:embed/>
                </p:oleObj>
              </mc:Choice>
              <mc:Fallback>
                <p:oleObj r:id="rId3" imgW="3362325" imgH="49720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9955" y="4161790"/>
                        <a:ext cx="2534285" cy="2472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059815" y="2159000"/>
            <a:ext cx="6259195" cy="18148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mpd="sng">
            <a:solidFill>
              <a:schemeClr val="accent2"/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altLang="en-US" sz="1600" b="1">
                <a:sym typeface="+mn-ea"/>
              </a:rPr>
              <a:t>一般为整数字节</a:t>
            </a:r>
            <a:r>
              <a:rPr lang="en-US" altLang="zh-CN" sz="1600" b="1">
                <a:sym typeface="+mn-ea"/>
              </a:rPr>
              <a:t>8b</a:t>
            </a:r>
            <a:r>
              <a:rPr lang="zh-CN" altLang="en-US" sz="1600" b="1">
                <a:sym typeface="+mn-ea"/>
              </a:rPr>
              <a:t>、字</a:t>
            </a:r>
            <a:r>
              <a:rPr lang="en-US" altLang="zh-CN" sz="1600" b="1">
                <a:sym typeface="+mn-ea"/>
              </a:rPr>
              <a:t>16b</a:t>
            </a:r>
            <a:r>
              <a:rPr lang="zh-CN" altLang="en-US" sz="1600" b="1">
                <a:sym typeface="+mn-ea"/>
              </a:rPr>
              <a:t>、双字</a:t>
            </a:r>
            <a:r>
              <a:rPr lang="en-US" altLang="zh-CN" sz="1600" b="1">
                <a:sym typeface="+mn-ea"/>
              </a:rPr>
              <a:t>32bit</a:t>
            </a:r>
            <a:endParaRPr lang="zh-CN" altLang="en-US" sz="1600">
              <a:sym typeface="+mn-ea"/>
            </a:endParaRPr>
          </a:p>
          <a:p>
            <a:endParaRPr lang="zh-CN" altLang="en-US" sz="1600">
              <a:sym typeface="+mn-ea"/>
            </a:endParaRPr>
          </a:p>
          <a:p>
            <a:r>
              <a:rPr lang="zh-CN" altLang="en-US" sz="1600" b="1">
                <a:solidFill>
                  <a:srgbClr val="FF0000"/>
                </a:solidFill>
                <a:sym typeface="+mn-ea"/>
              </a:rPr>
              <a:t>算术运算</a:t>
            </a:r>
            <a:r>
              <a:rPr lang="en-US" altLang="zh-CN" sz="1600">
                <a:sym typeface="+mn-ea"/>
              </a:rPr>
              <a:t>	</a:t>
            </a:r>
            <a:r>
              <a:rPr lang="zh-CN" altLang="en-US" sz="1600">
                <a:sym typeface="+mn-ea"/>
              </a:rPr>
              <a:t>（加</a:t>
            </a:r>
            <a:r>
              <a:rPr lang="en-US" altLang="zh-CN" sz="1600">
                <a:sym typeface="+mn-ea"/>
              </a:rPr>
              <a:t>+</a:t>
            </a:r>
            <a:r>
              <a:rPr lang="zh-CN" altLang="en-US" sz="1600">
                <a:sym typeface="+mn-ea"/>
              </a:rPr>
              <a:t>、减</a:t>
            </a:r>
            <a:r>
              <a:rPr lang="en-US" altLang="zh-CN" sz="1600">
                <a:sym typeface="+mn-ea"/>
              </a:rPr>
              <a:t>-</a:t>
            </a:r>
            <a:r>
              <a:rPr lang="zh-CN" altLang="en-US" sz="1600">
                <a:sym typeface="+mn-ea"/>
              </a:rPr>
              <a:t>，有时还包括乘</a:t>
            </a:r>
            <a:r>
              <a:rPr lang="en-US" altLang="zh-CN" sz="1600">
                <a:sym typeface="+mn-ea"/>
              </a:rPr>
              <a:t>*</a:t>
            </a:r>
            <a:r>
              <a:rPr lang="zh-CN" altLang="en-US" sz="1600">
                <a:sym typeface="+mn-ea"/>
              </a:rPr>
              <a:t>和除</a:t>
            </a:r>
            <a:r>
              <a:rPr lang="en-US" altLang="zh-CN" sz="1600">
                <a:sym typeface="+mn-ea"/>
              </a:rPr>
              <a:t>/</a:t>
            </a:r>
            <a:r>
              <a:rPr lang="zh-CN" altLang="en-US" sz="1600">
                <a:sym typeface="+mn-ea"/>
              </a:rPr>
              <a:t>）</a:t>
            </a:r>
            <a:endParaRPr lang="zh-CN" altLang="en-US" sz="1600"/>
          </a:p>
          <a:p>
            <a:endParaRPr lang="zh-CN" altLang="en-US" sz="1600">
              <a:sym typeface="+mn-ea"/>
            </a:endParaRPr>
          </a:p>
          <a:p>
            <a:r>
              <a:rPr lang="zh-CN" altLang="en-US" sz="1600" b="1">
                <a:solidFill>
                  <a:srgbClr val="FF0000"/>
                </a:solidFill>
                <a:sym typeface="+mn-ea"/>
              </a:rPr>
              <a:t>逻辑运算</a:t>
            </a:r>
            <a:r>
              <a:rPr lang="zh-CN" altLang="en-US" sz="1600">
                <a:sym typeface="+mn-ea"/>
              </a:rPr>
              <a:t>（与、或、非、异或）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 b="1">
                <a:solidFill>
                  <a:srgbClr val="FF0000"/>
                </a:solidFill>
                <a:sym typeface="+mn-ea"/>
              </a:rPr>
              <a:t>移位运算</a:t>
            </a:r>
            <a:r>
              <a:rPr lang="en-US" altLang="zh-CN" sz="1600">
                <a:sym typeface="+mn-ea"/>
              </a:rPr>
              <a:t>	</a:t>
            </a:r>
            <a:r>
              <a:rPr lang="zh-CN" altLang="en-US" sz="1200" b="1">
                <a:sym typeface="+mn-ea"/>
              </a:rPr>
              <a:t>（将一个字向左或向右移位或浮动特定位，移位可被认为是乘以2或除以2）</a:t>
            </a:r>
            <a:r>
              <a:rPr lang="zh-CN" altLang="en-US" sz="1600">
                <a:sym typeface="+mn-ea"/>
              </a:rPr>
              <a:t>。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35464" y="597116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1059815" y="597535"/>
            <a:ext cx="2529840" cy="3194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</a:t>
            </a:r>
            <a:r>
              <a:rPr 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CPU</a:t>
            </a:r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的重要部件</a:t>
            </a:r>
          </a:p>
        </p:txBody>
      </p:sp>
      <p:graphicFrame>
        <p:nvGraphicFramePr>
          <p:cNvPr id="18" name="对象 17"/>
          <p:cNvGraphicFramePr/>
          <p:nvPr/>
        </p:nvGraphicFramePr>
        <p:xfrm>
          <a:off x="9005570" y="0"/>
          <a:ext cx="3186430" cy="5010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" r:id="rId5" imgW="4343400" imgH="5848350" progId="Paint.Picture">
                  <p:embed/>
                </p:oleObj>
              </mc:Choice>
              <mc:Fallback>
                <p:oleObj r:id="rId5" imgW="4343400" imgH="5848350" progId="Paint.Picture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05570" y="0"/>
                        <a:ext cx="3186430" cy="5010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/>
          <p:nvPr/>
        </p:nvGraphicFramePr>
        <p:xfrm>
          <a:off x="9006205" y="5128260"/>
          <a:ext cx="3185795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r:id="rId7" imgW="4876800" imgH="2447925" progId="Paint.Picture">
                  <p:embed/>
                </p:oleObj>
              </mc:Choice>
              <mc:Fallback>
                <p:oleObj r:id="rId7" imgW="4876800" imgH="2447925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006205" y="5128260"/>
                        <a:ext cx="3185795" cy="138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云形 43"/>
          <p:cNvSpPr/>
          <p:nvPr/>
        </p:nvSpPr>
        <p:spPr>
          <a:xfrm>
            <a:off x="5248910" y="5657215"/>
            <a:ext cx="2777490" cy="852170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solidFill>
                  <a:schemeClr val="accent5">
                    <a:lumMod val="50000"/>
                  </a:schemeClr>
                </a:solidFill>
              </a:rPr>
              <a:t>ALU</a:t>
            </a:r>
          </a:p>
          <a:p>
            <a:pPr algn="ctr"/>
            <a:r>
              <a:rPr lang="zh-CN" altLang="en-US" sz="1600" b="1">
                <a:solidFill>
                  <a:schemeClr val="accent5">
                    <a:lumMod val="50000"/>
                  </a:schemeClr>
                </a:solidFill>
              </a:rPr>
              <a:t>与计算器</a:t>
            </a:r>
            <a:r>
              <a:rPr lang="en-US" altLang="zh-CN" sz="1600" b="1">
                <a:solidFill>
                  <a:schemeClr val="accent5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93490" y="4216400"/>
            <a:ext cx="3525520" cy="119888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en-US" altLang="zh-CN"/>
              <a:t>	</a:t>
            </a:r>
            <a:r>
              <a:rPr lang="en-US" altLang="zh-CN" b="1"/>
              <a:t>1011 0011 1101 1111</a:t>
            </a:r>
          </a:p>
          <a:p>
            <a:r>
              <a:rPr lang="en-US" altLang="zh-CN" b="1"/>
              <a:t>+ - &amp; |	</a:t>
            </a:r>
            <a:r>
              <a:rPr lang="en-US" altLang="zh-CN" b="1">
                <a:sym typeface="+mn-ea"/>
              </a:rPr>
              <a:t>1111 1100 0000 1010</a:t>
            </a:r>
          </a:p>
          <a:p>
            <a:r>
              <a:rPr lang="en-US" altLang="zh-CN"/>
              <a:t>——————————————</a:t>
            </a:r>
          </a:p>
          <a:p>
            <a:r>
              <a:rPr lang="en-US" altLang="zh-CN"/>
              <a:t>	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/>
        </p:nvGraphicFramePr>
        <p:xfrm>
          <a:off x="4937760" y="1741170"/>
          <a:ext cx="6663690" cy="4047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r:id="rId3" imgW="5362575" imgH="2781300" progId="Paint.Picture">
                  <p:embed/>
                </p:oleObj>
              </mc:Choice>
              <mc:Fallback>
                <p:oleObj r:id="rId3" imgW="5362575" imgH="27813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7760" y="1741170"/>
                        <a:ext cx="6663690" cy="4047490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1">
                            <a:shade val="50000"/>
                          </a:schemeClr>
                        </a:solidFill>
                        <a:prstDash val="sysDash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64540" y="1741170"/>
            <a:ext cx="3540760" cy="34150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chemeClr val="accent2"/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altLang="en-US" b="1"/>
              <a:t>算术逻辑单元</a:t>
            </a:r>
            <a:r>
              <a:rPr lang="en-US" altLang="zh-CN" b="1"/>
              <a:t>ALU</a:t>
            </a:r>
          </a:p>
          <a:p>
            <a:r>
              <a:rPr lang="zh-CN" altLang="en-US" b="1"/>
              <a:t>追求的是最最基本的运算类型</a:t>
            </a:r>
          </a:p>
          <a:p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现实中  复杂的运算可通过多个基本运算复合、顺序完成</a:t>
            </a:r>
          </a:p>
          <a:p>
            <a:endParaRPr lang="zh-CN" altLang="en-US" b="1"/>
          </a:p>
          <a:p>
            <a:r>
              <a:rPr lang="zh-CN" altLang="en-US" b="1"/>
              <a:t>生活中计算器的运算类型比</a:t>
            </a:r>
            <a:r>
              <a:rPr lang="en-US" altLang="zh-CN" b="1"/>
              <a:t>ALU</a:t>
            </a:r>
            <a:r>
              <a:rPr lang="zh-CN" altLang="en-US" b="1"/>
              <a:t>多样、复杂、强大是正常的</a:t>
            </a:r>
          </a:p>
          <a:p>
            <a:endParaRPr lang="zh-CN" altLang="en-US" b="1"/>
          </a:p>
          <a:p>
            <a:r>
              <a:rPr lang="zh-CN" altLang="en-US" b="1"/>
              <a:t>受各自的指导思想决定</a:t>
            </a:r>
          </a:p>
          <a:p>
            <a:endParaRPr lang="zh-CN" altLang="en-US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/>
          <p:cNvGraphicFramePr/>
          <p:nvPr/>
        </p:nvGraphicFramePr>
        <p:xfrm>
          <a:off x="7446645" y="354965"/>
          <a:ext cx="4356100" cy="406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r:id="rId3" imgW="6057900" imgH="5667375" progId="Paint.Picture">
                  <p:embed/>
                </p:oleObj>
              </mc:Choice>
              <mc:Fallback>
                <p:oleObj r:id="rId3" imgW="6057900" imgH="566737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46645" y="354965"/>
                        <a:ext cx="4356100" cy="4067810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1">
                            <a:shade val="50000"/>
                          </a:schemeClr>
                        </a:solidFill>
                        <a:prstDash val="sysDot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093470" y="1236980"/>
            <a:ext cx="948055" cy="368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chemeClr val="accent2"/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b="1"/>
              <a:t>乘法器  </a:t>
            </a:r>
          </a:p>
        </p:txBody>
      </p:sp>
      <p:sp>
        <p:nvSpPr>
          <p:cNvPr id="5" name="标题 2"/>
          <p:cNvSpPr txBox="1"/>
          <p:nvPr/>
        </p:nvSpPr>
        <p:spPr>
          <a:xfrm>
            <a:off x="1093470" y="354965"/>
            <a:ext cx="3155315" cy="3194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</a:t>
            </a:r>
            <a:r>
              <a:rPr 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CPU</a:t>
            </a:r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的</a:t>
            </a:r>
            <a:r>
              <a:rPr lang="en-US" altLang="zh-CN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“</a:t>
            </a:r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非</a:t>
            </a:r>
            <a:r>
              <a:rPr lang="en-US" altLang="zh-CN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”</a:t>
            </a:r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重要部件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93470" y="1732280"/>
            <a:ext cx="5988685" cy="22148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mpd="sng">
            <a:solidFill>
              <a:schemeClr val="accent2"/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b="1"/>
              <a:t>并非所有</a:t>
            </a:r>
            <a:r>
              <a:rPr lang="en-US" altLang="zh-CN" b="1"/>
              <a:t>CPU</a:t>
            </a:r>
            <a:r>
              <a:rPr lang="zh-CN" altLang="en-US" b="1"/>
              <a:t>都有乘、除运算（有乘法未必有除法）</a:t>
            </a:r>
          </a:p>
          <a:p>
            <a:endParaRPr lang="zh-CN" altLang="en-US" b="1"/>
          </a:p>
          <a:p>
            <a:r>
              <a:rPr lang="en-US" altLang="zh-CN" b="1"/>
              <a:t>——</a:t>
            </a:r>
            <a:r>
              <a:rPr lang="zh-CN" altLang="en-US" b="1"/>
              <a:t>可通过多个加减、移位及循环流程完成</a:t>
            </a:r>
          </a:p>
          <a:p>
            <a:endParaRPr lang="zh-CN" altLang="en-US" b="1"/>
          </a:p>
          <a:p>
            <a:r>
              <a:rPr lang="zh-CN" altLang="en-US" sz="1600" b="1"/>
              <a:t>这往往出于降低算术逻辑运算部件复杂度考虑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</a:rPr>
              <a:t>在高端处理器中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</a:rPr>
              <a:t>,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</a:rPr>
              <a:t>往往有浮点处理部件（</a:t>
            </a:r>
            <a:r>
              <a:rPr lang="en-US" altLang="zh-CN" sz="1400" b="1">
                <a:solidFill>
                  <a:srgbClr val="FF0000"/>
                </a:solidFill>
              </a:rPr>
              <a:t>FPU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</a:rPr>
              <a:t>）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</a:rPr>
              <a:t>——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</a:rPr>
              <a:t>适于复杂数值计算</a:t>
            </a:r>
          </a:p>
          <a:p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</a:rPr>
              <a:t>其复杂度较常规</a:t>
            </a:r>
            <a:r>
              <a:rPr lang="en-US" altLang="zh-CN" sz="1400" b="1">
                <a:solidFill>
                  <a:schemeClr val="accent5">
                    <a:lumMod val="75000"/>
                  </a:schemeClr>
                </a:solidFill>
              </a:rPr>
              <a:t>ALU</a:t>
            </a: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</a:rPr>
              <a:t>可能大的多</a:t>
            </a:r>
            <a:r>
              <a:rPr lang="zh-CN" altLang="en-US" b="1"/>
              <a:t> </a:t>
            </a:r>
            <a:r>
              <a:rPr lang="en-US" altLang="zh-CN" b="1"/>
              <a:t>——</a:t>
            </a:r>
            <a:r>
              <a:rPr lang="zh-CN" altLang="en-US" sz="1400" b="1">
                <a:solidFill>
                  <a:schemeClr val="accent1">
                    <a:lumMod val="50000"/>
                  </a:schemeClr>
                </a:solidFill>
              </a:rPr>
              <a:t>可成为性能差别的重要标志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93470" y="4692650"/>
            <a:ext cx="2997200" cy="368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chemeClr val="accent2"/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b="1"/>
              <a:t>桶形移位器</a:t>
            </a:r>
            <a:r>
              <a:rPr lang="en-US" altLang="zh-CN" b="1"/>
              <a:t>—— </a:t>
            </a:r>
            <a:r>
              <a:rPr lang="zh-CN" altLang="en-US" b="1"/>
              <a:t>移位寄存器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93470" y="5168265"/>
            <a:ext cx="5988685" cy="13531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mpd="sng">
            <a:solidFill>
              <a:schemeClr val="accent2"/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b="1"/>
              <a:t>是数据、地址处理的基本操作类型，一般</a:t>
            </a:r>
            <a:r>
              <a:rPr lang="en-US" altLang="zh-CN" b="1"/>
              <a:t>ALU</a:t>
            </a:r>
            <a:r>
              <a:rPr lang="zh-CN" altLang="en-US" b="1"/>
              <a:t>都具备</a:t>
            </a:r>
            <a:endParaRPr lang="zh-CN" b="1"/>
          </a:p>
          <a:p>
            <a:endParaRPr lang="zh-CN" b="1"/>
          </a:p>
          <a:p>
            <a:r>
              <a:rPr lang="zh-CN" sz="1400" b="1"/>
              <a:t>因其用途多样，在这里看做是</a:t>
            </a:r>
            <a:r>
              <a:rPr lang="en-US" altLang="zh-CN" sz="1400" b="1"/>
              <a:t>ALU</a:t>
            </a:r>
            <a:r>
              <a:rPr lang="zh-CN" altLang="en-US" sz="1400" b="1"/>
              <a:t>前的一个处理部件</a:t>
            </a:r>
            <a:r>
              <a:rPr lang="zh-CN" sz="1400" b="1"/>
              <a:t> </a:t>
            </a:r>
          </a:p>
          <a:p>
            <a:r>
              <a:rPr lang="zh-CN" altLang="en-US" sz="1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如：</a:t>
            </a:r>
            <a:r>
              <a:rPr lang="en-US" altLang="zh-CN" sz="1600" b="1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LDR R1,[R0,R2,LSL#2];</a:t>
            </a:r>
            <a:r>
              <a:rPr lang="zh-CN" altLang="en-US" sz="1600" b="1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将</a:t>
            </a:r>
            <a:r>
              <a:rPr lang="en-US" altLang="zh-CN" sz="1600" b="1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R0+R2*4</a:t>
            </a:r>
            <a:r>
              <a:rPr lang="zh-CN" altLang="en-US" sz="1600" b="1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地址处的数据读出，</a:t>
            </a:r>
            <a:r>
              <a:rPr lang="en-US" altLang="zh-CN" sz="1600" b="1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		      </a:t>
            </a:r>
            <a:r>
              <a:rPr lang="zh-CN" altLang="en-US" sz="1600" b="1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保存到</a:t>
            </a:r>
            <a:r>
              <a:rPr lang="en-US" altLang="zh-CN" sz="1600" b="1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R1</a:t>
            </a:r>
            <a:r>
              <a:rPr lang="zh-CN" altLang="en-US" sz="1600" b="1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中（</a:t>
            </a:r>
            <a:r>
              <a:rPr lang="en-US" altLang="zh-CN" sz="1600" b="1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R0</a:t>
            </a:r>
            <a:r>
              <a:rPr lang="zh-CN" altLang="en-US" sz="1600" b="1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</a:t>
            </a:r>
            <a:r>
              <a:rPr lang="en-US" altLang="zh-CN" sz="1600" b="1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R2</a:t>
            </a:r>
            <a:r>
              <a:rPr lang="zh-CN" altLang="en-US" sz="1600" b="1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的值不变）</a:t>
            </a:r>
            <a:endParaRPr lang="zh-CN" sz="1600" b="1"/>
          </a:p>
        </p:txBody>
      </p:sp>
      <p:sp>
        <p:nvSpPr>
          <p:cNvPr id="11" name="圆角矩形 10"/>
          <p:cNvSpPr/>
          <p:nvPr/>
        </p:nvSpPr>
        <p:spPr>
          <a:xfrm>
            <a:off x="8457565" y="2256155"/>
            <a:ext cx="778510" cy="538480"/>
          </a:xfrm>
          <a:prstGeom prst="roundRect">
            <a:avLst/>
          </a:prstGeom>
          <a:noFill/>
          <a:ln w="28575" cmpd="sng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8457565" y="2907030"/>
            <a:ext cx="778510" cy="538480"/>
          </a:xfrm>
          <a:prstGeom prst="roundRect">
            <a:avLst/>
          </a:prstGeom>
          <a:noFill/>
          <a:ln w="28575" cmpd="sng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对象 12"/>
          <p:cNvGraphicFramePr/>
          <p:nvPr/>
        </p:nvGraphicFramePr>
        <p:xfrm>
          <a:off x="7446645" y="5185410"/>
          <a:ext cx="4022725" cy="1336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r:id="rId5" imgW="7886700" imgH="3181350" progId="Paint.Picture">
                  <p:embed/>
                </p:oleObj>
              </mc:Choice>
              <mc:Fallback>
                <p:oleObj r:id="rId5" imgW="7886700" imgH="3181350" progId="Paint.Picture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46645" y="5185410"/>
                        <a:ext cx="4022725" cy="1336040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59815" y="1275715"/>
            <a:ext cx="2240280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rtlCol="0" anchor="t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指令译码与时序控制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35464" y="597116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1059815" y="597535"/>
            <a:ext cx="2324735" cy="3194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</a:t>
            </a:r>
            <a:r>
              <a:rPr 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CPU</a:t>
            </a:r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的重要部件</a:t>
            </a:r>
          </a:p>
        </p:txBody>
      </p:sp>
      <p:graphicFrame>
        <p:nvGraphicFramePr>
          <p:cNvPr id="9" name="对象 8"/>
          <p:cNvGraphicFramePr/>
          <p:nvPr/>
        </p:nvGraphicFramePr>
        <p:xfrm>
          <a:off x="7196455" y="1395095"/>
          <a:ext cx="4356100" cy="406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r:id="rId3" imgW="6057900" imgH="5667375" progId="Paint.Picture">
                  <p:embed/>
                </p:oleObj>
              </mc:Choice>
              <mc:Fallback>
                <p:oleObj r:id="rId3" imgW="6057900" imgH="566737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96455" y="1395095"/>
                        <a:ext cx="4356100" cy="406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圆角矩形 12"/>
          <p:cNvSpPr/>
          <p:nvPr/>
        </p:nvSpPr>
        <p:spPr>
          <a:xfrm>
            <a:off x="9675495" y="2904490"/>
            <a:ext cx="2071370" cy="854075"/>
          </a:xfrm>
          <a:prstGeom prst="roundRect">
            <a:avLst/>
          </a:prstGeom>
          <a:noFill/>
          <a:ln w="28575" cmpd="sng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10518140" y="2153285"/>
            <a:ext cx="0" cy="683260"/>
          </a:xfrm>
          <a:prstGeom prst="straightConnector1">
            <a:avLst/>
          </a:prstGeom>
          <a:ln w="41275" cmpd="sng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8924290" y="2301240"/>
            <a:ext cx="979170" cy="671830"/>
          </a:xfrm>
          <a:prstGeom prst="straightConnector1">
            <a:avLst/>
          </a:prstGeom>
          <a:ln w="41275" cmpd="sng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8958580" y="3622040"/>
            <a:ext cx="682625" cy="22860"/>
          </a:xfrm>
          <a:prstGeom prst="straightConnector1">
            <a:avLst/>
          </a:prstGeom>
          <a:ln w="41275" cmpd="sng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8844280" y="3849370"/>
            <a:ext cx="785495" cy="740410"/>
          </a:xfrm>
          <a:prstGeom prst="straightConnector1">
            <a:avLst/>
          </a:prstGeom>
          <a:ln w="41275" cmpd="sng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10631805" y="3758565"/>
            <a:ext cx="11430" cy="614680"/>
          </a:xfrm>
          <a:prstGeom prst="straightConnector1">
            <a:avLst/>
          </a:prstGeom>
          <a:ln w="41275" cmpd="sng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11440160" y="3132455"/>
            <a:ext cx="591820" cy="11430"/>
          </a:xfrm>
          <a:prstGeom prst="straightConnector1">
            <a:avLst/>
          </a:prstGeom>
          <a:ln w="41275" cmpd="sng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059815" y="1945005"/>
            <a:ext cx="5551805" cy="11988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altLang="en-US" b="1">
                <a:solidFill>
                  <a:schemeClr val="tx1"/>
                </a:solidFill>
                <a:sym typeface="+mn-ea"/>
              </a:rPr>
              <a:t>读取指令代码，分析指令类型</a:t>
            </a:r>
          </a:p>
          <a:p>
            <a:endParaRPr lang="zh-CN" altLang="en-US" b="1">
              <a:solidFill>
                <a:schemeClr val="tx1"/>
              </a:solidFill>
              <a:sym typeface="+mn-ea"/>
            </a:endParaRPr>
          </a:p>
          <a:p>
            <a:r>
              <a:rPr lang="zh-CN" altLang="en-US" b="1">
                <a:solidFill>
                  <a:schemeClr val="tx1"/>
                </a:solidFill>
                <a:sym typeface="+mn-ea"/>
              </a:rPr>
              <a:t>根据不同指令，通过各自时序驱动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内部、</a:t>
            </a:r>
          </a:p>
          <a:p>
            <a:r>
              <a:rPr lang="zh-CN" altLang="en-US" b="1">
                <a:solidFill>
                  <a:schemeClr val="tx1"/>
                </a:solidFill>
                <a:sym typeface="+mn-ea"/>
              </a:rPr>
              <a:t>外部各部分，完成指令要求的动作</a:t>
            </a:r>
            <a:endParaRPr lang="zh-CN" altLang="en-US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59815" y="3428365"/>
            <a:ext cx="5551805" cy="28613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b="1">
                <a:solidFill>
                  <a:schemeClr val="tx1"/>
                </a:solidFill>
                <a:sym typeface="+mn-ea"/>
              </a:rPr>
              <a:t>从数字电路角度理解，</a:t>
            </a:r>
            <a:r>
              <a:rPr lang="en-US" altLang="zh-CN" b="1">
                <a:solidFill>
                  <a:schemeClr val="tx1"/>
                </a:solidFill>
                <a:sym typeface="+mn-ea"/>
              </a:rPr>
              <a:t>CPU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是一复杂的时序逻辑系统</a:t>
            </a:r>
          </a:p>
          <a:p>
            <a:endParaRPr lang="zh-CN" altLang="en-US" b="1">
              <a:solidFill>
                <a:schemeClr val="tx1"/>
              </a:solidFill>
              <a:sym typeface="+mn-ea"/>
            </a:endParaRPr>
          </a:p>
          <a:p>
            <a:r>
              <a:rPr lang="zh-CN" altLang="en-US" b="1">
                <a:solidFill>
                  <a:schemeClr val="tx1"/>
                </a:solidFill>
                <a:sym typeface="+mn-ea"/>
              </a:rPr>
              <a:t>由多个功能部分（模块或子系统）组成</a:t>
            </a:r>
          </a:p>
          <a:p>
            <a:endParaRPr lang="zh-CN" altLang="en-US" b="1">
              <a:solidFill>
                <a:schemeClr val="tx1"/>
              </a:solidFill>
              <a:sym typeface="+mn-ea"/>
            </a:endParaRPr>
          </a:p>
          <a:p>
            <a:r>
              <a:rPr lang="zh-CN" altLang="en-US" b="1">
                <a:solidFill>
                  <a:schemeClr val="tx1"/>
                </a:solidFill>
                <a:sym typeface="+mn-ea"/>
              </a:rPr>
              <a:t>在系统时钟（周期）下，各个部分或同步、或先后顺序，受译码的时钟信号驱动，陆续完成一条指令所需的步骤：</a:t>
            </a:r>
          </a:p>
          <a:p>
            <a:r>
              <a:rPr lang="zh-CN" altLang="en-US" b="1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取指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—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译码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—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读操作数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—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执行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—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保存结果。。。</a:t>
            </a:r>
            <a:endParaRPr lang="en-US" altLang="zh-CN" b="1">
              <a:solidFill>
                <a:schemeClr val="tx1"/>
              </a:solidFill>
              <a:sym typeface="+mn-ea"/>
            </a:endParaRPr>
          </a:p>
          <a:p>
            <a:endParaRPr lang="en-US" altLang="zh-CN" b="1">
              <a:solidFill>
                <a:schemeClr val="tx1"/>
              </a:solidFill>
              <a:sym typeface="+mn-ea"/>
            </a:endParaRPr>
          </a:p>
          <a:p>
            <a:r>
              <a:rPr lang="zh-CN" altLang="en-US" b="1">
                <a:solidFill>
                  <a:schemeClr val="tx1"/>
                </a:solidFill>
                <a:sym typeface="+mn-ea"/>
              </a:rPr>
              <a:t>周而复始。。。。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图片 73729" descr="C:\Documents and Settings\OMAR\桌面\微机原理\Some_pic\8086_cpu_bloc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857375"/>
            <a:ext cx="6781800" cy="500062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</p:pic>
      <p:graphicFrame>
        <p:nvGraphicFramePr>
          <p:cNvPr id="4" name="对象 3"/>
          <p:cNvGraphicFramePr/>
          <p:nvPr/>
        </p:nvGraphicFramePr>
        <p:xfrm>
          <a:off x="0" y="3329305"/>
          <a:ext cx="5252720" cy="3528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r:id="rId4" imgW="7943850" imgH="4724400" progId="Paint.Picture">
                  <p:embed/>
                </p:oleObj>
              </mc:Choice>
              <mc:Fallback>
                <p:oleObj r:id="rId4" imgW="7943850" imgH="47244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3329305"/>
                        <a:ext cx="5252720" cy="3528695"/>
                      </a:xfrm>
                      <a:prstGeom prst="rect">
                        <a:avLst/>
                      </a:prstGeom>
                      <a:ln w="47625" cmpd="dbl">
                        <a:solidFill>
                          <a:srgbClr val="FF0000"/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35610" y="596900"/>
            <a:ext cx="395605" cy="320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8" name="标题 2"/>
          <p:cNvSpPr txBox="1"/>
          <p:nvPr/>
        </p:nvSpPr>
        <p:spPr>
          <a:xfrm>
            <a:off x="945515" y="597535"/>
            <a:ext cx="6261735" cy="3194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</a:t>
            </a:r>
            <a:r>
              <a:rPr 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CPU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的主要功能部件的观察对比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——ARMv7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：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Intel8086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466" y="11158"/>
            <a:ext cx="1762157" cy="18115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01650" y="198755"/>
            <a:ext cx="8231505" cy="446214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46800" rIns="0" bIns="46800">
            <a:spAutoFit/>
          </a:bodyPr>
          <a:lstStyle/>
          <a:p>
            <a:pPr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lt"/>
                <a:cs typeface="+mn-lt"/>
                <a:sym typeface="Wingdings 2" panose="05020102010507070707" charset="0"/>
              </a:rPr>
              <a:t>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lt"/>
                <a:cs typeface="+mn-lt"/>
                <a:sym typeface="Wingdings 2" panose="05020102010507070707" charset="0"/>
              </a:rPr>
              <a:t>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lt"/>
                <a:cs typeface="+mn-lt"/>
              </a:rPr>
              <a:t>时钟周期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lt"/>
                <a:cs typeface="+mn-lt"/>
              </a:rPr>
              <a:t>T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n-lt"/>
              <a:cs typeface="+mn-lt"/>
            </a:endParaRP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lt"/>
                <a:cs typeface="+mn-lt"/>
              </a:rPr>
              <a:t>	</a:t>
            </a:r>
            <a:r>
              <a:rPr kumimoji="0" lang="zh-CN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lt"/>
                <a:cs typeface="+mn-lt"/>
              </a:rPr>
              <a:t>是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lt"/>
                <a:cs typeface="+mn-lt"/>
              </a:rPr>
              <a:t>CPU</a:t>
            </a:r>
            <a:r>
              <a:rPr kumimoji="0" lang="zh-CN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lt"/>
                <a:cs typeface="+mn-lt"/>
              </a:rPr>
              <a:t>工作基本单位，所有操作以时钟周期为基准。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lt"/>
              <a:cs typeface="+mn-lt"/>
            </a:endParaRPr>
          </a:p>
          <a:p>
            <a:pPr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lt"/>
                <a:cs typeface="+mn-lt"/>
                <a:sym typeface="Wingdings 2" panose="05020102010507070707" charset="0"/>
              </a:rPr>
              <a:t></a:t>
            </a: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lt"/>
                <a:cs typeface="+mn-lt"/>
                <a:sym typeface="Wingdings 2" panose="05020102010507070707" charset="0"/>
              </a:rPr>
              <a:t>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lt"/>
                <a:cs typeface="+mn-lt"/>
              </a:rPr>
              <a:t>总线周期（机器周期、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lt"/>
                <a:cs typeface="+mn-lt"/>
              </a:rPr>
              <a:t>CPU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lt"/>
                <a:cs typeface="+mn-lt"/>
              </a:rPr>
              <a:t>周期）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lt"/>
                <a:cs typeface="+mn-lt"/>
              </a:rPr>
              <a:t>	CPU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lt"/>
                <a:cs typeface="+mn-lt"/>
              </a:rPr>
              <a:t>一次访问（存、取）操作的时间称为总线周期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lt"/>
                <a:cs typeface="+mn-lt"/>
              </a:rPr>
              <a:t>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lt"/>
                <a:cs typeface="+mn-lt"/>
              </a:rPr>
              <a:t>可能由多个时钟周期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lt"/>
                <a:cs typeface="+mn-lt"/>
              </a:rPr>
              <a:t>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lt"/>
                <a:cs typeface="+mn-lt"/>
              </a:rPr>
              <a:t>组成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lt"/>
                <a:cs typeface="+mn-lt"/>
              </a:rPr>
              <a:t>	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lt"/>
                <a:cs typeface="+mn-lt"/>
              </a:rPr>
              <a:t>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lt"/>
                <a:cs typeface="+mn-lt"/>
              </a:rPr>
              <a:t>指令不同，所需的总线周期也不同</a:t>
            </a:r>
          </a:p>
          <a:p>
            <a:pPr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lt"/>
                <a:cs typeface="+mn-lt"/>
                <a:sym typeface="Wingdings 2" panose="05020102010507070707" charset="0"/>
              </a:rPr>
              <a:t></a:t>
            </a: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lt"/>
                <a:cs typeface="+mn-lt"/>
                <a:sym typeface="Wingdings 2" panose="05020102010507070707" charset="0"/>
              </a:rPr>
              <a:t>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lt"/>
                <a:cs typeface="+mn-lt"/>
              </a:rPr>
              <a:t>指令周期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lt"/>
              <a:cs typeface="+mn-lt"/>
            </a:endParaRP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lt"/>
                <a:cs typeface="+mn-lt"/>
              </a:rPr>
              <a:t>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lt"/>
                <a:cs typeface="+mn-lt"/>
              </a:rPr>
              <a:t>执行一条指令所需要的时间称为指令周期。一般要几个时钟周期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lt"/>
                <a:cs typeface="+mn-lt"/>
              </a:rPr>
              <a:t>     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ea typeface="+mn-lt"/>
                <a:cs typeface="+mn-lt"/>
              </a:rPr>
              <a:t>流水线情况下，指令周期会有不同理解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   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6052185" y="2242820"/>
          <a:ext cx="6139815" cy="1234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r:id="rId3" imgW="3876675" imgH="533400" progId="Paint.Picture">
                  <p:embed/>
                </p:oleObj>
              </mc:Choice>
              <mc:Fallback>
                <p:oleObj r:id="rId3" imgW="3876675" imgH="5334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52185" y="2242820"/>
                        <a:ext cx="6139815" cy="1234440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675" name="组合 1"/>
          <p:cNvGrpSpPr/>
          <p:nvPr/>
        </p:nvGrpSpPr>
        <p:grpSpPr>
          <a:xfrm>
            <a:off x="592455" y="4798060"/>
            <a:ext cx="9660890" cy="1982029"/>
            <a:chOff x="107504" y="2317496"/>
            <a:chExt cx="8784591" cy="4138187"/>
          </a:xfrm>
        </p:grpSpPr>
        <p:sp>
          <p:nvSpPr>
            <p:cNvPr id="28676" name="object 7"/>
            <p:cNvSpPr/>
            <p:nvPr/>
          </p:nvSpPr>
          <p:spPr>
            <a:xfrm>
              <a:off x="107504" y="3411092"/>
              <a:ext cx="246379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6124" y="0"/>
                </a:cxn>
              </a:cxnLst>
              <a:rect l="0" t="0" r="0" b="0"/>
              <a:pathLst>
                <a:path w="246380">
                  <a:moveTo>
                    <a:pt x="0" y="0"/>
                  </a:moveTo>
                  <a:lnTo>
                    <a:pt x="246125" y="0"/>
                  </a:lnTo>
                </a:path>
              </a:pathLst>
            </a:custGeom>
            <a:noFill/>
            <a:ln w="31241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77" name="object 8"/>
            <p:cNvSpPr/>
            <p:nvPr/>
          </p:nvSpPr>
          <p:spPr>
            <a:xfrm>
              <a:off x="354011" y="2540507"/>
              <a:ext cx="0" cy="4356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35100"/>
                </a:cxn>
              </a:cxnLst>
              <a:rect l="0" t="0" r="0" b="0"/>
              <a:pathLst>
                <a:path h="435610">
                  <a:moveTo>
                    <a:pt x="0" y="0"/>
                  </a:moveTo>
                  <a:lnTo>
                    <a:pt x="0" y="435101"/>
                  </a:lnTo>
                </a:path>
              </a:pathLst>
            </a:custGeom>
            <a:noFill/>
            <a:ln w="31241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78" name="object 9"/>
            <p:cNvSpPr/>
            <p:nvPr/>
          </p:nvSpPr>
          <p:spPr>
            <a:xfrm>
              <a:off x="1333181" y="2540507"/>
              <a:ext cx="0" cy="4356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35100"/>
                </a:cxn>
              </a:cxnLst>
              <a:rect l="0" t="0" r="0" b="0"/>
              <a:pathLst>
                <a:path h="435610">
                  <a:moveTo>
                    <a:pt x="0" y="0"/>
                  </a:moveTo>
                  <a:lnTo>
                    <a:pt x="0" y="435101"/>
                  </a:lnTo>
                </a:path>
              </a:pathLst>
            </a:custGeom>
            <a:noFill/>
            <a:ln w="31242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79" name="object 10"/>
            <p:cNvSpPr/>
            <p:nvPr/>
          </p:nvSpPr>
          <p:spPr>
            <a:xfrm>
              <a:off x="2314637" y="2540507"/>
              <a:ext cx="0" cy="4356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35100"/>
                </a:cxn>
              </a:cxnLst>
              <a:rect l="0" t="0" r="0" b="0"/>
              <a:pathLst>
                <a:path h="435610">
                  <a:moveTo>
                    <a:pt x="0" y="0"/>
                  </a:moveTo>
                  <a:lnTo>
                    <a:pt x="0" y="435101"/>
                  </a:lnTo>
                </a:path>
              </a:pathLst>
            </a:custGeom>
            <a:noFill/>
            <a:ln w="31242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0" name="object 11"/>
            <p:cNvSpPr/>
            <p:nvPr/>
          </p:nvSpPr>
          <p:spPr>
            <a:xfrm>
              <a:off x="3292283" y="2540507"/>
              <a:ext cx="0" cy="4356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35100"/>
                </a:cxn>
              </a:cxnLst>
              <a:rect l="0" t="0" r="0" b="0"/>
              <a:pathLst>
                <a:path h="435610">
                  <a:moveTo>
                    <a:pt x="0" y="0"/>
                  </a:moveTo>
                  <a:lnTo>
                    <a:pt x="0" y="435101"/>
                  </a:lnTo>
                </a:path>
              </a:pathLst>
            </a:custGeom>
            <a:noFill/>
            <a:ln w="31241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1" name="object 12"/>
            <p:cNvSpPr/>
            <p:nvPr/>
          </p:nvSpPr>
          <p:spPr>
            <a:xfrm>
              <a:off x="4270310" y="2540507"/>
              <a:ext cx="0" cy="4356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35100"/>
                </a:cxn>
              </a:cxnLst>
              <a:rect l="0" t="0" r="0" b="0"/>
              <a:pathLst>
                <a:path h="435610">
                  <a:moveTo>
                    <a:pt x="0" y="0"/>
                  </a:moveTo>
                  <a:lnTo>
                    <a:pt x="0" y="435101"/>
                  </a:lnTo>
                </a:path>
              </a:pathLst>
            </a:custGeom>
            <a:noFill/>
            <a:ln w="32003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2" name="object 13"/>
            <p:cNvSpPr/>
            <p:nvPr/>
          </p:nvSpPr>
          <p:spPr>
            <a:xfrm>
              <a:off x="5247956" y="2540507"/>
              <a:ext cx="0" cy="4356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35100"/>
                </a:cxn>
              </a:cxnLst>
              <a:rect l="0" t="0" r="0" b="0"/>
              <a:pathLst>
                <a:path h="435610">
                  <a:moveTo>
                    <a:pt x="0" y="0"/>
                  </a:moveTo>
                  <a:lnTo>
                    <a:pt x="0" y="435101"/>
                  </a:lnTo>
                </a:path>
              </a:pathLst>
            </a:custGeom>
            <a:noFill/>
            <a:ln w="32003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3" name="object 14"/>
            <p:cNvSpPr/>
            <p:nvPr/>
          </p:nvSpPr>
          <p:spPr>
            <a:xfrm>
              <a:off x="6227507" y="2540507"/>
              <a:ext cx="0" cy="4356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35100"/>
                </a:cxn>
              </a:cxnLst>
              <a:rect l="0" t="0" r="0" b="0"/>
              <a:pathLst>
                <a:path h="435610">
                  <a:moveTo>
                    <a:pt x="0" y="0"/>
                  </a:moveTo>
                  <a:lnTo>
                    <a:pt x="0" y="435101"/>
                  </a:lnTo>
                </a:path>
              </a:pathLst>
            </a:custGeom>
            <a:noFill/>
            <a:ln w="31242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4" name="object 15"/>
            <p:cNvSpPr/>
            <p:nvPr/>
          </p:nvSpPr>
          <p:spPr>
            <a:xfrm>
              <a:off x="7208963" y="2540507"/>
              <a:ext cx="0" cy="4356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35100"/>
                </a:cxn>
              </a:cxnLst>
              <a:rect l="0" t="0" r="0" b="0"/>
              <a:pathLst>
                <a:path h="435610">
                  <a:moveTo>
                    <a:pt x="0" y="0"/>
                  </a:moveTo>
                  <a:lnTo>
                    <a:pt x="0" y="435101"/>
                  </a:lnTo>
                </a:path>
              </a:pathLst>
            </a:custGeom>
            <a:noFill/>
            <a:ln w="31242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5" name="object 16"/>
            <p:cNvSpPr/>
            <p:nvPr/>
          </p:nvSpPr>
          <p:spPr>
            <a:xfrm>
              <a:off x="8185085" y="2540507"/>
              <a:ext cx="0" cy="4356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35100"/>
                </a:cxn>
              </a:cxnLst>
              <a:rect l="0" t="0" r="0" b="0"/>
              <a:pathLst>
                <a:path h="435610">
                  <a:moveTo>
                    <a:pt x="0" y="0"/>
                  </a:moveTo>
                  <a:lnTo>
                    <a:pt x="0" y="435101"/>
                  </a:lnTo>
                </a:path>
              </a:pathLst>
            </a:custGeom>
            <a:noFill/>
            <a:ln w="31242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6" name="object 17"/>
            <p:cNvSpPr/>
            <p:nvPr/>
          </p:nvSpPr>
          <p:spPr>
            <a:xfrm>
              <a:off x="1821242" y="2975610"/>
              <a:ext cx="0" cy="436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35863"/>
                </a:cxn>
              </a:cxnLst>
              <a:rect l="0" t="0" r="0" b="0"/>
              <a:pathLst>
                <a:path h="436245">
                  <a:moveTo>
                    <a:pt x="0" y="0"/>
                  </a:moveTo>
                  <a:lnTo>
                    <a:pt x="0" y="435863"/>
                  </a:lnTo>
                </a:path>
              </a:pathLst>
            </a:custGeom>
            <a:noFill/>
            <a:ln w="32004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7" name="object 18"/>
            <p:cNvSpPr/>
            <p:nvPr/>
          </p:nvSpPr>
          <p:spPr>
            <a:xfrm>
              <a:off x="2802698" y="2975610"/>
              <a:ext cx="0" cy="436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35864"/>
                </a:cxn>
              </a:cxnLst>
              <a:rect l="0" t="0" r="0" b="0"/>
              <a:pathLst>
                <a:path h="436245">
                  <a:moveTo>
                    <a:pt x="0" y="0"/>
                  </a:moveTo>
                  <a:lnTo>
                    <a:pt x="0" y="435864"/>
                  </a:lnTo>
                </a:path>
              </a:pathLst>
            </a:custGeom>
            <a:noFill/>
            <a:ln w="32003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8" name="object 19"/>
            <p:cNvSpPr/>
            <p:nvPr/>
          </p:nvSpPr>
          <p:spPr>
            <a:xfrm>
              <a:off x="3782249" y="2975610"/>
              <a:ext cx="0" cy="436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35864"/>
                </a:cxn>
              </a:cxnLst>
              <a:rect l="0" t="0" r="0" b="0"/>
              <a:pathLst>
                <a:path h="436245">
                  <a:moveTo>
                    <a:pt x="0" y="0"/>
                  </a:moveTo>
                  <a:lnTo>
                    <a:pt x="0" y="435864"/>
                  </a:lnTo>
                </a:path>
              </a:pathLst>
            </a:custGeom>
            <a:noFill/>
            <a:ln w="31241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9" name="object 20"/>
            <p:cNvSpPr/>
            <p:nvPr/>
          </p:nvSpPr>
          <p:spPr>
            <a:xfrm>
              <a:off x="4759895" y="2975610"/>
              <a:ext cx="0" cy="436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35864"/>
                </a:cxn>
              </a:cxnLst>
              <a:rect l="0" t="0" r="0" b="0"/>
              <a:pathLst>
                <a:path h="436245">
                  <a:moveTo>
                    <a:pt x="0" y="0"/>
                  </a:moveTo>
                  <a:lnTo>
                    <a:pt x="0" y="435864"/>
                  </a:lnTo>
                </a:path>
              </a:pathLst>
            </a:custGeom>
            <a:noFill/>
            <a:ln w="31241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0" name="object 21"/>
            <p:cNvSpPr/>
            <p:nvPr/>
          </p:nvSpPr>
          <p:spPr>
            <a:xfrm>
              <a:off x="5737528" y="2975610"/>
              <a:ext cx="0" cy="436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35863"/>
                </a:cxn>
              </a:cxnLst>
              <a:rect l="0" t="0" r="0" b="0"/>
              <a:pathLst>
                <a:path h="436245">
                  <a:moveTo>
                    <a:pt x="0" y="0"/>
                  </a:moveTo>
                  <a:lnTo>
                    <a:pt x="0" y="435863"/>
                  </a:lnTo>
                </a:path>
              </a:pathLst>
            </a:custGeom>
            <a:noFill/>
            <a:ln w="31242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1" name="object 22"/>
            <p:cNvSpPr/>
            <p:nvPr/>
          </p:nvSpPr>
          <p:spPr>
            <a:xfrm>
              <a:off x="6715569" y="2975610"/>
              <a:ext cx="0" cy="436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35863"/>
                </a:cxn>
              </a:cxnLst>
              <a:rect l="0" t="0" r="0" b="0"/>
              <a:pathLst>
                <a:path h="436245">
                  <a:moveTo>
                    <a:pt x="0" y="0"/>
                  </a:moveTo>
                  <a:lnTo>
                    <a:pt x="0" y="435863"/>
                  </a:lnTo>
                </a:path>
              </a:pathLst>
            </a:custGeom>
            <a:noFill/>
            <a:ln w="32003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2" name="object 23"/>
            <p:cNvSpPr/>
            <p:nvPr/>
          </p:nvSpPr>
          <p:spPr>
            <a:xfrm>
              <a:off x="7696630" y="2975610"/>
              <a:ext cx="0" cy="436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35863"/>
                </a:cxn>
              </a:cxnLst>
              <a:rect l="0" t="0" r="0" b="0"/>
              <a:pathLst>
                <a:path h="436245">
                  <a:moveTo>
                    <a:pt x="0" y="0"/>
                  </a:moveTo>
                  <a:lnTo>
                    <a:pt x="0" y="435863"/>
                  </a:lnTo>
                </a:path>
              </a:pathLst>
            </a:custGeom>
            <a:noFill/>
            <a:ln w="31242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3" name="object 24"/>
            <p:cNvSpPr/>
            <p:nvPr/>
          </p:nvSpPr>
          <p:spPr>
            <a:xfrm>
              <a:off x="8676563" y="2975610"/>
              <a:ext cx="0" cy="436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35863"/>
                </a:cxn>
              </a:cxnLst>
              <a:rect l="0" t="0" r="0" b="0"/>
              <a:pathLst>
                <a:path h="436245">
                  <a:moveTo>
                    <a:pt x="0" y="0"/>
                  </a:moveTo>
                  <a:lnTo>
                    <a:pt x="0" y="435863"/>
                  </a:lnTo>
                </a:path>
              </a:pathLst>
            </a:custGeom>
            <a:noFill/>
            <a:ln w="31243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4" name="object 25"/>
            <p:cNvSpPr/>
            <p:nvPr/>
          </p:nvSpPr>
          <p:spPr>
            <a:xfrm>
              <a:off x="845501" y="2975610"/>
              <a:ext cx="0" cy="436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35863"/>
                </a:cxn>
              </a:cxnLst>
              <a:rect l="0" t="0" r="0" b="0"/>
              <a:pathLst>
                <a:path h="436245">
                  <a:moveTo>
                    <a:pt x="0" y="0"/>
                  </a:moveTo>
                  <a:lnTo>
                    <a:pt x="0" y="435863"/>
                  </a:lnTo>
                </a:path>
              </a:pathLst>
            </a:custGeom>
            <a:noFill/>
            <a:ln w="31242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5" name="object 26"/>
            <p:cNvSpPr/>
            <p:nvPr/>
          </p:nvSpPr>
          <p:spPr>
            <a:xfrm>
              <a:off x="354011" y="2975610"/>
              <a:ext cx="0" cy="17443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44217"/>
                </a:cxn>
              </a:cxnLst>
              <a:rect l="0" t="0" r="0" b="0"/>
              <a:pathLst>
                <a:path h="1744345">
                  <a:moveTo>
                    <a:pt x="0" y="0"/>
                  </a:moveTo>
                  <a:lnTo>
                    <a:pt x="0" y="1744217"/>
                  </a:lnTo>
                </a:path>
              </a:pathLst>
            </a:custGeom>
            <a:noFill/>
            <a:ln w="31242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6" name="object 27"/>
            <p:cNvSpPr/>
            <p:nvPr/>
          </p:nvSpPr>
          <p:spPr>
            <a:xfrm>
              <a:off x="1333181" y="2975610"/>
              <a:ext cx="0" cy="8737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73251"/>
                </a:cxn>
              </a:cxnLst>
              <a:rect l="0" t="0" r="0" b="0"/>
              <a:pathLst>
                <a:path h="873760">
                  <a:moveTo>
                    <a:pt x="0" y="0"/>
                  </a:moveTo>
                  <a:lnTo>
                    <a:pt x="0" y="873251"/>
                  </a:lnTo>
                </a:path>
              </a:pathLst>
            </a:custGeom>
            <a:noFill/>
            <a:ln w="31242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7" name="object 28"/>
            <p:cNvSpPr/>
            <p:nvPr/>
          </p:nvSpPr>
          <p:spPr>
            <a:xfrm>
              <a:off x="2314637" y="2975610"/>
              <a:ext cx="0" cy="8737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73252"/>
                </a:cxn>
              </a:cxnLst>
              <a:rect l="0" t="0" r="0" b="0"/>
              <a:pathLst>
                <a:path h="873760">
                  <a:moveTo>
                    <a:pt x="0" y="0"/>
                  </a:moveTo>
                  <a:lnTo>
                    <a:pt x="0" y="873252"/>
                  </a:lnTo>
                </a:path>
              </a:pathLst>
            </a:custGeom>
            <a:noFill/>
            <a:ln w="31242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8" name="object 29"/>
            <p:cNvSpPr/>
            <p:nvPr/>
          </p:nvSpPr>
          <p:spPr>
            <a:xfrm>
              <a:off x="3292283" y="2975610"/>
              <a:ext cx="0" cy="8737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73252"/>
                </a:cxn>
              </a:cxnLst>
              <a:rect l="0" t="0" r="0" b="0"/>
              <a:pathLst>
                <a:path h="873760">
                  <a:moveTo>
                    <a:pt x="0" y="0"/>
                  </a:moveTo>
                  <a:lnTo>
                    <a:pt x="0" y="873252"/>
                  </a:lnTo>
                </a:path>
              </a:pathLst>
            </a:custGeom>
            <a:noFill/>
            <a:ln w="31241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9" name="object 30"/>
            <p:cNvSpPr/>
            <p:nvPr/>
          </p:nvSpPr>
          <p:spPr>
            <a:xfrm>
              <a:off x="4270310" y="2975610"/>
              <a:ext cx="0" cy="13087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308354"/>
                </a:cxn>
              </a:cxnLst>
              <a:rect l="0" t="0" r="0" b="0"/>
              <a:pathLst>
                <a:path h="1308735">
                  <a:moveTo>
                    <a:pt x="0" y="0"/>
                  </a:moveTo>
                  <a:lnTo>
                    <a:pt x="0" y="1308354"/>
                  </a:lnTo>
                </a:path>
              </a:pathLst>
            </a:custGeom>
            <a:noFill/>
            <a:ln w="32003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0" name="object 31"/>
            <p:cNvSpPr/>
            <p:nvPr/>
          </p:nvSpPr>
          <p:spPr>
            <a:xfrm>
              <a:off x="5247956" y="2975610"/>
              <a:ext cx="0" cy="8737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73251"/>
                </a:cxn>
              </a:cxnLst>
              <a:rect l="0" t="0" r="0" b="0"/>
              <a:pathLst>
                <a:path h="873760">
                  <a:moveTo>
                    <a:pt x="0" y="0"/>
                  </a:moveTo>
                  <a:lnTo>
                    <a:pt x="0" y="873251"/>
                  </a:lnTo>
                </a:path>
              </a:pathLst>
            </a:custGeom>
            <a:noFill/>
            <a:ln w="32003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1" name="object 32"/>
            <p:cNvSpPr/>
            <p:nvPr/>
          </p:nvSpPr>
          <p:spPr>
            <a:xfrm>
              <a:off x="6227507" y="2975610"/>
              <a:ext cx="0" cy="8737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73251"/>
                </a:cxn>
              </a:cxnLst>
              <a:rect l="0" t="0" r="0" b="0"/>
              <a:pathLst>
                <a:path h="873760">
                  <a:moveTo>
                    <a:pt x="0" y="0"/>
                  </a:moveTo>
                  <a:lnTo>
                    <a:pt x="0" y="873251"/>
                  </a:lnTo>
                </a:path>
              </a:pathLst>
            </a:custGeom>
            <a:noFill/>
            <a:ln w="31242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2" name="object 33"/>
            <p:cNvSpPr/>
            <p:nvPr/>
          </p:nvSpPr>
          <p:spPr>
            <a:xfrm>
              <a:off x="7208963" y="2975610"/>
              <a:ext cx="0" cy="8737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73251"/>
                </a:cxn>
              </a:cxnLst>
              <a:rect l="0" t="0" r="0" b="0"/>
              <a:pathLst>
                <a:path h="873760">
                  <a:moveTo>
                    <a:pt x="0" y="0"/>
                  </a:moveTo>
                  <a:lnTo>
                    <a:pt x="0" y="873251"/>
                  </a:lnTo>
                </a:path>
              </a:pathLst>
            </a:custGeom>
            <a:noFill/>
            <a:ln w="31242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3" name="object 34"/>
            <p:cNvSpPr/>
            <p:nvPr/>
          </p:nvSpPr>
          <p:spPr>
            <a:xfrm>
              <a:off x="8185085" y="2975610"/>
              <a:ext cx="0" cy="13087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308353"/>
                </a:cxn>
              </a:cxnLst>
              <a:rect l="0" t="0" r="0" b="0"/>
              <a:pathLst>
                <a:path h="1308735">
                  <a:moveTo>
                    <a:pt x="0" y="0"/>
                  </a:moveTo>
                  <a:lnTo>
                    <a:pt x="0" y="1308353"/>
                  </a:lnTo>
                </a:path>
              </a:pathLst>
            </a:custGeom>
            <a:noFill/>
            <a:ln w="31242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4" name="object 35"/>
            <p:cNvSpPr/>
            <p:nvPr/>
          </p:nvSpPr>
          <p:spPr>
            <a:xfrm>
              <a:off x="353630" y="2975610"/>
              <a:ext cx="49149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1491" y="0"/>
                </a:cxn>
              </a:cxnLst>
              <a:rect l="0" t="0" r="0" b="0"/>
              <a:pathLst>
                <a:path w="491489">
                  <a:moveTo>
                    <a:pt x="0" y="0"/>
                  </a:moveTo>
                  <a:lnTo>
                    <a:pt x="491490" y="0"/>
                  </a:lnTo>
                </a:path>
              </a:pathLst>
            </a:custGeom>
            <a:noFill/>
            <a:ln w="32004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5" name="object 36"/>
            <p:cNvSpPr/>
            <p:nvPr/>
          </p:nvSpPr>
          <p:spPr>
            <a:xfrm>
              <a:off x="845120" y="3411092"/>
              <a:ext cx="48895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8442" y="0"/>
                </a:cxn>
              </a:cxnLst>
              <a:rect l="0" t="0" r="0" b="0"/>
              <a:pathLst>
                <a:path w="488950">
                  <a:moveTo>
                    <a:pt x="0" y="0"/>
                  </a:moveTo>
                  <a:lnTo>
                    <a:pt x="488442" y="0"/>
                  </a:lnTo>
                </a:path>
              </a:pathLst>
            </a:custGeom>
            <a:noFill/>
            <a:ln w="31241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6" name="object 37"/>
            <p:cNvSpPr/>
            <p:nvPr/>
          </p:nvSpPr>
          <p:spPr>
            <a:xfrm>
              <a:off x="1333562" y="2975610"/>
              <a:ext cx="48768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7680" y="0"/>
                </a:cxn>
              </a:cxnLst>
              <a:rect l="0" t="0" r="0" b="0"/>
              <a:pathLst>
                <a:path w="487680">
                  <a:moveTo>
                    <a:pt x="0" y="0"/>
                  </a:moveTo>
                  <a:lnTo>
                    <a:pt x="487680" y="0"/>
                  </a:lnTo>
                </a:path>
              </a:pathLst>
            </a:custGeom>
            <a:noFill/>
            <a:ln w="32004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7" name="object 38"/>
            <p:cNvSpPr/>
            <p:nvPr/>
          </p:nvSpPr>
          <p:spPr>
            <a:xfrm>
              <a:off x="1821242" y="3411092"/>
              <a:ext cx="49339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3014" y="0"/>
                </a:cxn>
              </a:cxnLst>
              <a:rect l="0" t="0" r="0" b="0"/>
              <a:pathLst>
                <a:path w="493394">
                  <a:moveTo>
                    <a:pt x="0" y="0"/>
                  </a:moveTo>
                  <a:lnTo>
                    <a:pt x="493013" y="0"/>
                  </a:lnTo>
                </a:path>
              </a:pathLst>
            </a:custGeom>
            <a:noFill/>
            <a:ln w="31241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8" name="object 39"/>
            <p:cNvSpPr/>
            <p:nvPr/>
          </p:nvSpPr>
          <p:spPr>
            <a:xfrm>
              <a:off x="2314256" y="2975610"/>
              <a:ext cx="48895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8441" y="0"/>
                </a:cxn>
              </a:cxnLst>
              <a:rect l="0" t="0" r="0" b="0"/>
              <a:pathLst>
                <a:path w="488950">
                  <a:moveTo>
                    <a:pt x="0" y="0"/>
                  </a:moveTo>
                  <a:lnTo>
                    <a:pt x="488441" y="0"/>
                  </a:lnTo>
                </a:path>
              </a:pathLst>
            </a:custGeom>
            <a:noFill/>
            <a:ln w="32003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9" name="object 40"/>
            <p:cNvSpPr/>
            <p:nvPr/>
          </p:nvSpPr>
          <p:spPr>
            <a:xfrm>
              <a:off x="2802698" y="3411092"/>
              <a:ext cx="49022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9965" y="0"/>
                </a:cxn>
              </a:cxnLst>
              <a:rect l="0" t="0" r="0" b="0"/>
              <a:pathLst>
                <a:path w="490220">
                  <a:moveTo>
                    <a:pt x="0" y="0"/>
                  </a:moveTo>
                  <a:lnTo>
                    <a:pt x="489965" y="0"/>
                  </a:lnTo>
                </a:path>
              </a:pathLst>
            </a:custGeom>
            <a:noFill/>
            <a:ln w="31241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0" name="object 41"/>
            <p:cNvSpPr/>
            <p:nvPr/>
          </p:nvSpPr>
          <p:spPr>
            <a:xfrm>
              <a:off x="3292664" y="2975610"/>
              <a:ext cx="489584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9202" y="0"/>
                </a:cxn>
              </a:cxnLst>
              <a:rect l="0" t="0" r="0" b="0"/>
              <a:pathLst>
                <a:path w="489585">
                  <a:moveTo>
                    <a:pt x="0" y="0"/>
                  </a:moveTo>
                  <a:lnTo>
                    <a:pt x="489203" y="0"/>
                  </a:lnTo>
                </a:path>
              </a:pathLst>
            </a:custGeom>
            <a:noFill/>
            <a:ln w="32003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1" name="object 42"/>
            <p:cNvSpPr/>
            <p:nvPr/>
          </p:nvSpPr>
          <p:spPr>
            <a:xfrm>
              <a:off x="3781868" y="3411092"/>
              <a:ext cx="48895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8441" y="0"/>
                </a:cxn>
              </a:cxnLst>
              <a:rect l="0" t="0" r="0" b="0"/>
              <a:pathLst>
                <a:path w="488950">
                  <a:moveTo>
                    <a:pt x="0" y="0"/>
                  </a:moveTo>
                  <a:lnTo>
                    <a:pt x="488441" y="0"/>
                  </a:lnTo>
                </a:path>
              </a:pathLst>
            </a:custGeom>
            <a:noFill/>
            <a:ln w="31241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2" name="object 43"/>
            <p:cNvSpPr/>
            <p:nvPr/>
          </p:nvSpPr>
          <p:spPr>
            <a:xfrm>
              <a:off x="4270310" y="2975610"/>
              <a:ext cx="49022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9965" y="0"/>
                </a:cxn>
              </a:cxnLst>
              <a:rect l="0" t="0" r="0" b="0"/>
              <a:pathLst>
                <a:path w="490220">
                  <a:moveTo>
                    <a:pt x="0" y="0"/>
                  </a:moveTo>
                  <a:lnTo>
                    <a:pt x="489965" y="0"/>
                  </a:lnTo>
                </a:path>
              </a:pathLst>
            </a:custGeom>
            <a:noFill/>
            <a:ln w="32003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3" name="object 44"/>
            <p:cNvSpPr/>
            <p:nvPr/>
          </p:nvSpPr>
          <p:spPr>
            <a:xfrm>
              <a:off x="4760276" y="3411092"/>
              <a:ext cx="48768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7680" y="0"/>
                </a:cxn>
              </a:cxnLst>
              <a:rect l="0" t="0" r="0" b="0"/>
              <a:pathLst>
                <a:path w="487679">
                  <a:moveTo>
                    <a:pt x="0" y="0"/>
                  </a:moveTo>
                  <a:lnTo>
                    <a:pt x="487679" y="0"/>
                  </a:lnTo>
                </a:path>
              </a:pathLst>
            </a:custGeom>
            <a:noFill/>
            <a:ln w="31242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4" name="object 45"/>
            <p:cNvSpPr/>
            <p:nvPr/>
          </p:nvSpPr>
          <p:spPr>
            <a:xfrm>
              <a:off x="5247956" y="2975610"/>
              <a:ext cx="49022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9966" y="0"/>
                </a:cxn>
              </a:cxnLst>
              <a:rect l="0" t="0" r="0" b="0"/>
              <a:pathLst>
                <a:path w="490220">
                  <a:moveTo>
                    <a:pt x="0" y="0"/>
                  </a:moveTo>
                  <a:lnTo>
                    <a:pt x="489966" y="0"/>
                  </a:lnTo>
                </a:path>
              </a:pathLst>
            </a:custGeom>
            <a:noFill/>
            <a:ln w="32003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5" name="object 46"/>
            <p:cNvSpPr/>
            <p:nvPr/>
          </p:nvSpPr>
          <p:spPr>
            <a:xfrm>
              <a:off x="5737910" y="3411092"/>
              <a:ext cx="49022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9966" y="0"/>
                </a:cxn>
              </a:cxnLst>
              <a:rect l="0" t="0" r="0" b="0"/>
              <a:pathLst>
                <a:path w="490220">
                  <a:moveTo>
                    <a:pt x="0" y="0"/>
                  </a:moveTo>
                  <a:lnTo>
                    <a:pt x="489966" y="0"/>
                  </a:lnTo>
                </a:path>
              </a:pathLst>
            </a:custGeom>
            <a:noFill/>
            <a:ln w="31241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6" name="object 47"/>
            <p:cNvSpPr/>
            <p:nvPr/>
          </p:nvSpPr>
          <p:spPr>
            <a:xfrm>
              <a:off x="6227888" y="2975610"/>
              <a:ext cx="48768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7680" y="0"/>
                </a:cxn>
              </a:cxnLst>
              <a:rect l="0" t="0" r="0" b="0"/>
              <a:pathLst>
                <a:path w="487679">
                  <a:moveTo>
                    <a:pt x="0" y="0"/>
                  </a:moveTo>
                  <a:lnTo>
                    <a:pt x="487679" y="0"/>
                  </a:lnTo>
                </a:path>
              </a:pathLst>
            </a:custGeom>
            <a:noFill/>
            <a:ln w="32003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7" name="object 48"/>
            <p:cNvSpPr/>
            <p:nvPr/>
          </p:nvSpPr>
          <p:spPr>
            <a:xfrm>
              <a:off x="6715569" y="3411092"/>
              <a:ext cx="49339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3014" y="0"/>
                </a:cxn>
              </a:cxnLst>
              <a:rect l="0" t="0" r="0" b="0"/>
              <a:pathLst>
                <a:path w="493395">
                  <a:moveTo>
                    <a:pt x="0" y="0"/>
                  </a:moveTo>
                  <a:lnTo>
                    <a:pt x="493014" y="0"/>
                  </a:lnTo>
                </a:path>
              </a:pathLst>
            </a:custGeom>
            <a:noFill/>
            <a:ln w="31241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8" name="object 49"/>
            <p:cNvSpPr/>
            <p:nvPr/>
          </p:nvSpPr>
          <p:spPr>
            <a:xfrm>
              <a:off x="7208569" y="2975610"/>
              <a:ext cx="48895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8442" y="0"/>
                </a:cxn>
              </a:cxnLst>
              <a:rect l="0" t="0" r="0" b="0"/>
              <a:pathLst>
                <a:path w="488950">
                  <a:moveTo>
                    <a:pt x="0" y="0"/>
                  </a:moveTo>
                  <a:lnTo>
                    <a:pt x="488442" y="0"/>
                  </a:lnTo>
                </a:path>
              </a:pathLst>
            </a:custGeom>
            <a:noFill/>
            <a:ln w="32003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9" name="object 50"/>
            <p:cNvSpPr/>
            <p:nvPr/>
          </p:nvSpPr>
          <p:spPr>
            <a:xfrm>
              <a:off x="7697024" y="3411092"/>
              <a:ext cx="48768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7680" y="0"/>
                </a:cxn>
              </a:cxnLst>
              <a:rect l="0" t="0" r="0" b="0"/>
              <a:pathLst>
                <a:path w="487679">
                  <a:moveTo>
                    <a:pt x="0" y="0"/>
                  </a:moveTo>
                  <a:lnTo>
                    <a:pt x="487679" y="0"/>
                  </a:lnTo>
                </a:path>
              </a:pathLst>
            </a:custGeom>
            <a:noFill/>
            <a:ln w="31241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0" name="object 51"/>
            <p:cNvSpPr/>
            <p:nvPr/>
          </p:nvSpPr>
          <p:spPr>
            <a:xfrm>
              <a:off x="8184691" y="2975610"/>
              <a:ext cx="49149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1490" y="0"/>
                </a:cxn>
              </a:cxnLst>
              <a:rect l="0" t="0" r="0" b="0"/>
              <a:pathLst>
                <a:path w="491490">
                  <a:moveTo>
                    <a:pt x="0" y="0"/>
                  </a:moveTo>
                  <a:lnTo>
                    <a:pt x="491490" y="0"/>
                  </a:lnTo>
                </a:path>
              </a:pathLst>
            </a:custGeom>
            <a:noFill/>
            <a:ln w="32003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1" name="object 52"/>
            <p:cNvSpPr/>
            <p:nvPr/>
          </p:nvSpPr>
          <p:spPr>
            <a:xfrm>
              <a:off x="8676195" y="3411092"/>
              <a:ext cx="21590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5646" y="0"/>
                </a:cxn>
              </a:cxnLst>
              <a:rect l="0" t="0" r="0" b="0"/>
              <a:pathLst>
                <a:path w="215900">
                  <a:moveTo>
                    <a:pt x="0" y="0"/>
                  </a:moveTo>
                  <a:lnTo>
                    <a:pt x="215646" y="0"/>
                  </a:lnTo>
                </a:path>
              </a:pathLst>
            </a:custGeom>
            <a:noFill/>
            <a:ln w="31241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2" name="object 53"/>
            <p:cNvSpPr/>
            <p:nvPr/>
          </p:nvSpPr>
          <p:spPr>
            <a:xfrm>
              <a:off x="358964" y="3733038"/>
              <a:ext cx="960119" cy="140335"/>
            </a:xfrm>
            <a:custGeom>
              <a:avLst/>
              <a:gdLst/>
              <a:ahLst/>
              <a:cxnLst>
                <a:cxn ang="0">
                  <a:pos x="140207" y="0"/>
                </a:cxn>
                <a:cxn ang="0">
                  <a:pos x="0" y="70103"/>
                </a:cxn>
                <a:cxn ang="0">
                  <a:pos x="83819" y="112013"/>
                </a:cxn>
                <a:cxn ang="0">
                  <a:pos x="83819" y="59436"/>
                </a:cxn>
                <a:cxn ang="0">
                  <a:pos x="92400" y="59436"/>
                </a:cxn>
                <a:cxn ang="0">
                  <a:pos x="140207" y="0"/>
                </a:cxn>
                <a:cxn ang="0">
                  <a:pos x="92400" y="59436"/>
                </a:cxn>
                <a:cxn ang="0">
                  <a:pos x="83819" y="59436"/>
                </a:cxn>
                <a:cxn ang="0">
                  <a:pos x="83819" y="70103"/>
                </a:cxn>
                <a:cxn ang="0">
                  <a:pos x="92400" y="59436"/>
                </a:cxn>
                <a:cxn ang="0">
                  <a:pos x="876300" y="70103"/>
                </a:cxn>
                <a:cxn ang="0">
                  <a:pos x="867835" y="59436"/>
                </a:cxn>
                <a:cxn ang="0">
                  <a:pos x="92400" y="59436"/>
                </a:cxn>
                <a:cxn ang="0">
                  <a:pos x="83819" y="70103"/>
                </a:cxn>
                <a:cxn ang="0">
                  <a:pos x="92400" y="80771"/>
                </a:cxn>
                <a:cxn ang="0">
                  <a:pos x="867835" y="80772"/>
                </a:cxn>
                <a:cxn ang="0">
                  <a:pos x="876300" y="70103"/>
                </a:cxn>
                <a:cxn ang="0">
                  <a:pos x="92400" y="80772"/>
                </a:cxn>
                <a:cxn ang="0">
                  <a:pos x="83819" y="70103"/>
                </a:cxn>
                <a:cxn ang="0">
                  <a:pos x="83819" y="80772"/>
                </a:cxn>
                <a:cxn ang="0">
                  <a:pos x="92400" y="80772"/>
                </a:cxn>
                <a:cxn ang="0">
                  <a:pos x="140207" y="140208"/>
                </a:cxn>
                <a:cxn ang="0">
                  <a:pos x="92400" y="80772"/>
                </a:cxn>
                <a:cxn ang="0">
                  <a:pos x="83819" y="80772"/>
                </a:cxn>
                <a:cxn ang="0">
                  <a:pos x="83819" y="112013"/>
                </a:cxn>
                <a:cxn ang="0">
                  <a:pos x="140207" y="140208"/>
                </a:cxn>
                <a:cxn ang="0">
                  <a:pos x="960120" y="70103"/>
                </a:cxn>
                <a:cxn ang="0">
                  <a:pos x="820674" y="0"/>
                </a:cxn>
                <a:cxn ang="0">
                  <a:pos x="867835" y="59435"/>
                </a:cxn>
                <a:cxn ang="0">
                  <a:pos x="876300" y="59436"/>
                </a:cxn>
                <a:cxn ang="0">
                  <a:pos x="876300" y="112243"/>
                </a:cxn>
                <a:cxn ang="0">
                  <a:pos x="960120" y="70103"/>
                </a:cxn>
                <a:cxn ang="0">
                  <a:pos x="876300" y="112243"/>
                </a:cxn>
                <a:cxn ang="0">
                  <a:pos x="876300" y="80772"/>
                </a:cxn>
                <a:cxn ang="0">
                  <a:pos x="867835" y="80772"/>
                </a:cxn>
                <a:cxn ang="0">
                  <a:pos x="820674" y="140208"/>
                </a:cxn>
                <a:cxn ang="0">
                  <a:pos x="876300" y="112243"/>
                </a:cxn>
                <a:cxn ang="0">
                  <a:pos x="876300" y="70103"/>
                </a:cxn>
                <a:cxn ang="0">
                  <a:pos x="876300" y="59436"/>
                </a:cxn>
                <a:cxn ang="0">
                  <a:pos x="867835" y="59436"/>
                </a:cxn>
                <a:cxn ang="0">
                  <a:pos x="876300" y="70103"/>
                </a:cxn>
                <a:cxn ang="0">
                  <a:pos x="876300" y="80772"/>
                </a:cxn>
                <a:cxn ang="0">
                  <a:pos x="876300" y="70103"/>
                </a:cxn>
                <a:cxn ang="0">
                  <a:pos x="867835" y="80772"/>
                </a:cxn>
                <a:cxn ang="0">
                  <a:pos x="876300" y="80772"/>
                </a:cxn>
              </a:cxnLst>
              <a:rect l="0" t="0" r="0" b="0"/>
              <a:pathLst>
                <a:path w="960119" h="140335">
                  <a:moveTo>
                    <a:pt x="140207" y="0"/>
                  </a:moveTo>
                  <a:lnTo>
                    <a:pt x="0" y="70103"/>
                  </a:lnTo>
                  <a:lnTo>
                    <a:pt x="83819" y="112013"/>
                  </a:lnTo>
                  <a:lnTo>
                    <a:pt x="83819" y="59436"/>
                  </a:lnTo>
                  <a:lnTo>
                    <a:pt x="92400" y="59436"/>
                  </a:lnTo>
                  <a:lnTo>
                    <a:pt x="140207" y="0"/>
                  </a:lnTo>
                  <a:close/>
                </a:path>
                <a:path w="960119" h="140335">
                  <a:moveTo>
                    <a:pt x="92400" y="59436"/>
                  </a:moveTo>
                  <a:lnTo>
                    <a:pt x="83819" y="59436"/>
                  </a:lnTo>
                  <a:lnTo>
                    <a:pt x="83819" y="70103"/>
                  </a:lnTo>
                  <a:lnTo>
                    <a:pt x="92400" y="59436"/>
                  </a:lnTo>
                  <a:close/>
                </a:path>
                <a:path w="960119" h="140335">
                  <a:moveTo>
                    <a:pt x="876300" y="70103"/>
                  </a:moveTo>
                  <a:lnTo>
                    <a:pt x="867835" y="59436"/>
                  </a:lnTo>
                  <a:lnTo>
                    <a:pt x="92400" y="59436"/>
                  </a:lnTo>
                  <a:lnTo>
                    <a:pt x="83819" y="70103"/>
                  </a:lnTo>
                  <a:lnTo>
                    <a:pt x="92400" y="80771"/>
                  </a:lnTo>
                  <a:lnTo>
                    <a:pt x="867835" y="80772"/>
                  </a:lnTo>
                  <a:lnTo>
                    <a:pt x="876300" y="70103"/>
                  </a:lnTo>
                  <a:close/>
                </a:path>
                <a:path w="960119" h="140335">
                  <a:moveTo>
                    <a:pt x="92400" y="80772"/>
                  </a:moveTo>
                  <a:lnTo>
                    <a:pt x="83819" y="70103"/>
                  </a:lnTo>
                  <a:lnTo>
                    <a:pt x="83819" y="80772"/>
                  </a:lnTo>
                  <a:lnTo>
                    <a:pt x="92400" y="80772"/>
                  </a:lnTo>
                  <a:close/>
                </a:path>
                <a:path w="960119" h="140335">
                  <a:moveTo>
                    <a:pt x="140207" y="140208"/>
                  </a:moveTo>
                  <a:lnTo>
                    <a:pt x="92400" y="80772"/>
                  </a:lnTo>
                  <a:lnTo>
                    <a:pt x="83819" y="80772"/>
                  </a:lnTo>
                  <a:lnTo>
                    <a:pt x="83819" y="112013"/>
                  </a:lnTo>
                  <a:lnTo>
                    <a:pt x="140207" y="140208"/>
                  </a:lnTo>
                  <a:close/>
                </a:path>
                <a:path w="960119" h="140335">
                  <a:moveTo>
                    <a:pt x="960120" y="70103"/>
                  </a:moveTo>
                  <a:lnTo>
                    <a:pt x="820674" y="0"/>
                  </a:lnTo>
                  <a:lnTo>
                    <a:pt x="867835" y="59435"/>
                  </a:lnTo>
                  <a:lnTo>
                    <a:pt x="876300" y="59436"/>
                  </a:lnTo>
                  <a:lnTo>
                    <a:pt x="876300" y="112243"/>
                  </a:lnTo>
                  <a:lnTo>
                    <a:pt x="960120" y="70103"/>
                  </a:lnTo>
                  <a:close/>
                </a:path>
                <a:path w="960119" h="140335">
                  <a:moveTo>
                    <a:pt x="876300" y="112243"/>
                  </a:moveTo>
                  <a:lnTo>
                    <a:pt x="876300" y="80772"/>
                  </a:lnTo>
                  <a:lnTo>
                    <a:pt x="867835" y="80772"/>
                  </a:lnTo>
                  <a:lnTo>
                    <a:pt x="820674" y="140208"/>
                  </a:lnTo>
                  <a:lnTo>
                    <a:pt x="876300" y="112243"/>
                  </a:lnTo>
                  <a:close/>
                </a:path>
                <a:path w="960119" h="140335">
                  <a:moveTo>
                    <a:pt x="876300" y="70103"/>
                  </a:moveTo>
                  <a:lnTo>
                    <a:pt x="876300" y="59436"/>
                  </a:lnTo>
                  <a:lnTo>
                    <a:pt x="867835" y="59436"/>
                  </a:lnTo>
                  <a:lnTo>
                    <a:pt x="876300" y="70103"/>
                  </a:lnTo>
                  <a:close/>
                </a:path>
                <a:path w="960119" h="140335">
                  <a:moveTo>
                    <a:pt x="876300" y="80772"/>
                  </a:moveTo>
                  <a:lnTo>
                    <a:pt x="876300" y="70103"/>
                  </a:lnTo>
                  <a:lnTo>
                    <a:pt x="867835" y="80772"/>
                  </a:lnTo>
                  <a:lnTo>
                    <a:pt x="876300" y="8077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bject 54"/>
            <p:cNvSpPr txBox="1"/>
            <p:nvPr/>
          </p:nvSpPr>
          <p:spPr>
            <a:xfrm>
              <a:off x="639278" y="3441629"/>
              <a:ext cx="341288" cy="733160"/>
            </a:xfrm>
            <a:prstGeom prst="rect">
              <a:avLst/>
            </a:prstGeom>
          </p:spPr>
          <p:txBody>
            <a:bodyPr lIns="0" tIns="12700" rIns="0" bIns="0">
              <a:spAutoFit/>
            </a:bodyPr>
            <a:lstStyle/>
            <a:p>
              <a:pPr marL="12700" marR="0" defTabSz="914400">
                <a:spcBef>
                  <a:spcPts val="100"/>
                </a:spcBef>
                <a:buClrTx/>
                <a:buSzTx/>
                <a:buFontTx/>
                <a:defRPr/>
              </a:pPr>
              <a:r>
                <a:rPr kumimoji="0" sz="2200" kern="1200" cap="none" spc="-5" normalizeH="0" baseline="0" noProof="0" dirty="0">
                  <a:latin typeface="Tahoma" panose="020B0604030504040204"/>
                  <a:ea typeface="宋体" panose="02010600030101010101" pitchFamily="2" charset="-122"/>
                  <a:cs typeface="Tahoma" panose="020B0604030504040204"/>
                </a:rPr>
                <a:t>T1</a:t>
              </a:r>
              <a:endParaRPr kumimoji="0" sz="2200" kern="1200" cap="none" spc="0" normalizeH="0" baseline="0" noProof="0">
                <a:latin typeface="Tahoma" panose="020B0604030504040204"/>
                <a:ea typeface="宋体" panose="02010600030101010101" pitchFamily="2" charset="-122"/>
                <a:cs typeface="Tahoma" panose="020B0604030504040204"/>
              </a:endParaRPr>
            </a:p>
          </p:txBody>
        </p:sp>
        <p:sp>
          <p:nvSpPr>
            <p:cNvPr id="28724" name="object 55"/>
            <p:cNvSpPr/>
            <p:nvPr/>
          </p:nvSpPr>
          <p:spPr>
            <a:xfrm>
              <a:off x="358964" y="2694432"/>
              <a:ext cx="960119" cy="139700"/>
            </a:xfrm>
            <a:custGeom>
              <a:avLst/>
              <a:gdLst/>
              <a:ahLst/>
              <a:cxnLst>
                <a:cxn ang="0">
                  <a:pos x="140207" y="0"/>
                </a:cxn>
                <a:cxn ang="0">
                  <a:pos x="0" y="69342"/>
                </a:cxn>
                <a:cxn ang="0">
                  <a:pos x="83819" y="111252"/>
                </a:cxn>
                <a:cxn ang="0">
                  <a:pos x="83819" y="59436"/>
                </a:cxn>
                <a:cxn ang="0">
                  <a:pos x="91875" y="59436"/>
                </a:cxn>
                <a:cxn ang="0">
                  <a:pos x="140207" y="0"/>
                </a:cxn>
                <a:cxn ang="0">
                  <a:pos x="91875" y="59436"/>
                </a:cxn>
                <a:cxn ang="0">
                  <a:pos x="83819" y="59436"/>
                </a:cxn>
                <a:cxn ang="0">
                  <a:pos x="83819" y="69342"/>
                </a:cxn>
                <a:cxn ang="0">
                  <a:pos x="91875" y="59436"/>
                </a:cxn>
                <a:cxn ang="0">
                  <a:pos x="876299" y="69342"/>
                </a:cxn>
                <a:cxn ang="0">
                  <a:pos x="868353" y="59436"/>
                </a:cxn>
                <a:cxn ang="0">
                  <a:pos x="91875" y="59436"/>
                </a:cxn>
                <a:cxn ang="0">
                  <a:pos x="83819" y="69342"/>
                </a:cxn>
                <a:cxn ang="0">
                  <a:pos x="92400" y="80010"/>
                </a:cxn>
                <a:cxn ang="0">
                  <a:pos x="867835" y="80010"/>
                </a:cxn>
                <a:cxn ang="0">
                  <a:pos x="876299" y="69342"/>
                </a:cxn>
                <a:cxn ang="0">
                  <a:pos x="92400" y="80010"/>
                </a:cxn>
                <a:cxn ang="0">
                  <a:pos x="83819" y="69342"/>
                </a:cxn>
                <a:cxn ang="0">
                  <a:pos x="83819" y="80010"/>
                </a:cxn>
                <a:cxn ang="0">
                  <a:pos x="92400" y="80010"/>
                </a:cxn>
                <a:cxn ang="0">
                  <a:pos x="140207" y="139446"/>
                </a:cxn>
                <a:cxn ang="0">
                  <a:pos x="92400" y="80010"/>
                </a:cxn>
                <a:cxn ang="0">
                  <a:pos x="83819" y="80010"/>
                </a:cxn>
                <a:cxn ang="0">
                  <a:pos x="83819" y="111252"/>
                </a:cxn>
                <a:cxn ang="0">
                  <a:pos x="140207" y="139446"/>
                </a:cxn>
                <a:cxn ang="0">
                  <a:pos x="960119" y="69342"/>
                </a:cxn>
                <a:cxn ang="0">
                  <a:pos x="820673" y="0"/>
                </a:cxn>
                <a:cxn ang="0">
                  <a:pos x="868353" y="59436"/>
                </a:cxn>
                <a:cxn ang="0">
                  <a:pos x="876299" y="59436"/>
                </a:cxn>
                <a:cxn ang="0">
                  <a:pos x="876299" y="111481"/>
                </a:cxn>
                <a:cxn ang="0">
                  <a:pos x="960119" y="69342"/>
                </a:cxn>
                <a:cxn ang="0">
                  <a:pos x="876299" y="111481"/>
                </a:cxn>
                <a:cxn ang="0">
                  <a:pos x="876299" y="80010"/>
                </a:cxn>
                <a:cxn ang="0">
                  <a:pos x="867835" y="80010"/>
                </a:cxn>
                <a:cxn ang="0">
                  <a:pos x="820673" y="139446"/>
                </a:cxn>
                <a:cxn ang="0">
                  <a:pos x="876299" y="111481"/>
                </a:cxn>
                <a:cxn ang="0">
                  <a:pos x="876299" y="80010"/>
                </a:cxn>
                <a:cxn ang="0">
                  <a:pos x="876299" y="69342"/>
                </a:cxn>
                <a:cxn ang="0">
                  <a:pos x="867835" y="80010"/>
                </a:cxn>
                <a:cxn ang="0">
                  <a:pos x="876299" y="80010"/>
                </a:cxn>
                <a:cxn ang="0">
                  <a:pos x="876299" y="69342"/>
                </a:cxn>
                <a:cxn ang="0">
                  <a:pos x="876299" y="59436"/>
                </a:cxn>
                <a:cxn ang="0">
                  <a:pos x="868353" y="59436"/>
                </a:cxn>
                <a:cxn ang="0">
                  <a:pos x="876299" y="69342"/>
                </a:cxn>
              </a:cxnLst>
              <a:rect l="0" t="0" r="0" b="0"/>
              <a:pathLst>
                <a:path w="960119" h="139700">
                  <a:moveTo>
                    <a:pt x="140207" y="0"/>
                  </a:moveTo>
                  <a:lnTo>
                    <a:pt x="0" y="69342"/>
                  </a:lnTo>
                  <a:lnTo>
                    <a:pt x="83819" y="111252"/>
                  </a:lnTo>
                  <a:lnTo>
                    <a:pt x="83819" y="59436"/>
                  </a:lnTo>
                  <a:lnTo>
                    <a:pt x="91875" y="59436"/>
                  </a:lnTo>
                  <a:lnTo>
                    <a:pt x="140207" y="0"/>
                  </a:lnTo>
                  <a:close/>
                </a:path>
                <a:path w="960119" h="139700">
                  <a:moveTo>
                    <a:pt x="91875" y="59436"/>
                  </a:moveTo>
                  <a:lnTo>
                    <a:pt x="83819" y="59436"/>
                  </a:lnTo>
                  <a:lnTo>
                    <a:pt x="83819" y="69342"/>
                  </a:lnTo>
                  <a:lnTo>
                    <a:pt x="91875" y="59436"/>
                  </a:lnTo>
                  <a:close/>
                </a:path>
                <a:path w="960119" h="139700">
                  <a:moveTo>
                    <a:pt x="876299" y="69342"/>
                  </a:moveTo>
                  <a:lnTo>
                    <a:pt x="868353" y="59436"/>
                  </a:lnTo>
                  <a:lnTo>
                    <a:pt x="91875" y="59436"/>
                  </a:lnTo>
                  <a:lnTo>
                    <a:pt x="83819" y="69342"/>
                  </a:lnTo>
                  <a:lnTo>
                    <a:pt x="92400" y="80010"/>
                  </a:lnTo>
                  <a:lnTo>
                    <a:pt x="867835" y="80010"/>
                  </a:lnTo>
                  <a:lnTo>
                    <a:pt x="876299" y="69342"/>
                  </a:lnTo>
                  <a:close/>
                </a:path>
                <a:path w="960119" h="139700">
                  <a:moveTo>
                    <a:pt x="92400" y="80010"/>
                  </a:moveTo>
                  <a:lnTo>
                    <a:pt x="83819" y="69342"/>
                  </a:lnTo>
                  <a:lnTo>
                    <a:pt x="83819" y="80010"/>
                  </a:lnTo>
                  <a:lnTo>
                    <a:pt x="92400" y="80010"/>
                  </a:lnTo>
                  <a:close/>
                </a:path>
                <a:path w="960119" h="139700">
                  <a:moveTo>
                    <a:pt x="140207" y="139446"/>
                  </a:moveTo>
                  <a:lnTo>
                    <a:pt x="92400" y="80010"/>
                  </a:lnTo>
                  <a:lnTo>
                    <a:pt x="83819" y="80010"/>
                  </a:lnTo>
                  <a:lnTo>
                    <a:pt x="83819" y="111252"/>
                  </a:lnTo>
                  <a:lnTo>
                    <a:pt x="140207" y="139446"/>
                  </a:lnTo>
                  <a:close/>
                </a:path>
                <a:path w="960119" h="139700">
                  <a:moveTo>
                    <a:pt x="960119" y="69342"/>
                  </a:moveTo>
                  <a:lnTo>
                    <a:pt x="820673" y="0"/>
                  </a:lnTo>
                  <a:lnTo>
                    <a:pt x="868353" y="59436"/>
                  </a:lnTo>
                  <a:lnTo>
                    <a:pt x="876299" y="59436"/>
                  </a:lnTo>
                  <a:lnTo>
                    <a:pt x="876299" y="111481"/>
                  </a:lnTo>
                  <a:lnTo>
                    <a:pt x="960119" y="69342"/>
                  </a:lnTo>
                  <a:close/>
                </a:path>
                <a:path w="960119" h="139700">
                  <a:moveTo>
                    <a:pt x="876299" y="111481"/>
                  </a:moveTo>
                  <a:lnTo>
                    <a:pt x="876299" y="80010"/>
                  </a:lnTo>
                  <a:lnTo>
                    <a:pt x="867835" y="80010"/>
                  </a:lnTo>
                  <a:lnTo>
                    <a:pt x="820673" y="139446"/>
                  </a:lnTo>
                  <a:lnTo>
                    <a:pt x="876299" y="111481"/>
                  </a:lnTo>
                  <a:close/>
                </a:path>
                <a:path w="960119" h="139700">
                  <a:moveTo>
                    <a:pt x="876299" y="80010"/>
                  </a:moveTo>
                  <a:lnTo>
                    <a:pt x="876299" y="69342"/>
                  </a:lnTo>
                  <a:lnTo>
                    <a:pt x="867835" y="80010"/>
                  </a:lnTo>
                  <a:lnTo>
                    <a:pt x="876299" y="80010"/>
                  </a:lnTo>
                  <a:close/>
                </a:path>
                <a:path w="960119" h="139700">
                  <a:moveTo>
                    <a:pt x="876299" y="69342"/>
                  </a:moveTo>
                  <a:lnTo>
                    <a:pt x="876299" y="59436"/>
                  </a:lnTo>
                  <a:lnTo>
                    <a:pt x="868353" y="59436"/>
                  </a:lnTo>
                  <a:lnTo>
                    <a:pt x="876299" y="6934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bject 56"/>
            <p:cNvSpPr txBox="1"/>
            <p:nvPr/>
          </p:nvSpPr>
          <p:spPr>
            <a:xfrm>
              <a:off x="386884" y="2317496"/>
              <a:ext cx="1066723" cy="876346"/>
            </a:xfrm>
            <a:prstGeom prst="rect">
              <a:avLst/>
            </a:prstGeom>
          </p:spPr>
          <p:txBody>
            <a:bodyPr lIns="0" tIns="12065" rIns="0" bIns="0">
              <a:spAutoFit/>
            </a:bodyPr>
            <a:lstStyle/>
            <a:p>
              <a:pPr marL="12700" marR="0" defTabSz="914400">
                <a:spcBef>
                  <a:spcPts val="95"/>
                </a:spcBef>
                <a:buClrTx/>
                <a:buSzTx/>
                <a:buFontTx/>
                <a:defRPr/>
              </a:pPr>
              <a:r>
                <a:rPr kumimoji="0" sz="2650" kern="1200" cap="none" spc="5" normalizeH="0" baseline="0" noProof="0" dirty="0">
                  <a:solidFill>
                    <a:srgbClr val="C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Noto Sans Mono CJK JP Regular"/>
                </a:rPr>
                <a:t>T周期</a:t>
              </a:r>
              <a:endParaRPr kumimoji="0" sz="2650" kern="1200" cap="none" spc="0" normalizeH="0" baseline="0" noProof="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Noto Sans Mono CJK JP Regular"/>
              </a:endParaRPr>
            </a:p>
          </p:txBody>
        </p:sp>
        <p:sp>
          <p:nvSpPr>
            <p:cNvPr id="28726" name="object 57"/>
            <p:cNvSpPr/>
            <p:nvPr/>
          </p:nvSpPr>
          <p:spPr>
            <a:xfrm>
              <a:off x="358964" y="4205478"/>
              <a:ext cx="3904615" cy="140335"/>
            </a:xfrm>
            <a:custGeom>
              <a:avLst/>
              <a:gdLst/>
              <a:ahLst/>
              <a:cxnLst>
                <a:cxn ang="0">
                  <a:pos x="140207" y="0"/>
                </a:cxn>
                <a:cxn ang="0">
                  <a:pos x="0" y="70104"/>
                </a:cxn>
                <a:cxn ang="0">
                  <a:pos x="83819" y="112014"/>
                </a:cxn>
                <a:cxn ang="0">
                  <a:pos x="83819" y="59436"/>
                </a:cxn>
                <a:cxn ang="0">
                  <a:pos x="92400" y="59436"/>
                </a:cxn>
                <a:cxn ang="0">
                  <a:pos x="140207" y="0"/>
                </a:cxn>
                <a:cxn ang="0">
                  <a:pos x="92400" y="59436"/>
                </a:cxn>
                <a:cxn ang="0">
                  <a:pos x="83819" y="59436"/>
                </a:cxn>
                <a:cxn ang="0">
                  <a:pos x="83819" y="70104"/>
                </a:cxn>
                <a:cxn ang="0">
                  <a:pos x="92400" y="59436"/>
                </a:cxn>
                <a:cxn ang="0">
                  <a:pos x="3819905" y="70104"/>
                </a:cxn>
                <a:cxn ang="0">
                  <a:pos x="3811441" y="59436"/>
                </a:cxn>
                <a:cxn ang="0">
                  <a:pos x="92400" y="59436"/>
                </a:cxn>
                <a:cxn ang="0">
                  <a:pos x="83819" y="70104"/>
                </a:cxn>
                <a:cxn ang="0">
                  <a:pos x="92400" y="80771"/>
                </a:cxn>
                <a:cxn ang="0">
                  <a:pos x="3811441" y="80772"/>
                </a:cxn>
                <a:cxn ang="0">
                  <a:pos x="3819905" y="70104"/>
                </a:cxn>
                <a:cxn ang="0">
                  <a:pos x="92400" y="80772"/>
                </a:cxn>
                <a:cxn ang="0">
                  <a:pos x="83819" y="70104"/>
                </a:cxn>
                <a:cxn ang="0">
                  <a:pos x="83819" y="80772"/>
                </a:cxn>
                <a:cxn ang="0">
                  <a:pos x="92400" y="80772"/>
                </a:cxn>
                <a:cxn ang="0">
                  <a:pos x="140207" y="140208"/>
                </a:cxn>
                <a:cxn ang="0">
                  <a:pos x="92400" y="80772"/>
                </a:cxn>
                <a:cxn ang="0">
                  <a:pos x="83819" y="80772"/>
                </a:cxn>
                <a:cxn ang="0">
                  <a:pos x="83819" y="112014"/>
                </a:cxn>
                <a:cxn ang="0">
                  <a:pos x="140207" y="140208"/>
                </a:cxn>
                <a:cxn ang="0">
                  <a:pos x="3904488" y="70104"/>
                </a:cxn>
                <a:cxn ang="0">
                  <a:pos x="3764279" y="0"/>
                </a:cxn>
                <a:cxn ang="0">
                  <a:pos x="3811441" y="59436"/>
                </a:cxn>
                <a:cxn ang="0">
                  <a:pos x="3820667" y="59436"/>
                </a:cxn>
                <a:cxn ang="0">
                  <a:pos x="3820667" y="112014"/>
                </a:cxn>
                <a:cxn ang="0">
                  <a:pos x="3904488" y="70104"/>
                </a:cxn>
                <a:cxn ang="0">
                  <a:pos x="3820667" y="112014"/>
                </a:cxn>
                <a:cxn ang="0">
                  <a:pos x="3820667" y="80772"/>
                </a:cxn>
                <a:cxn ang="0">
                  <a:pos x="3811441" y="80772"/>
                </a:cxn>
                <a:cxn ang="0">
                  <a:pos x="3764279" y="140208"/>
                </a:cxn>
                <a:cxn ang="0">
                  <a:pos x="3820667" y="112014"/>
                </a:cxn>
                <a:cxn ang="0">
                  <a:pos x="3820667" y="80772"/>
                </a:cxn>
                <a:cxn ang="0">
                  <a:pos x="3820667" y="59436"/>
                </a:cxn>
                <a:cxn ang="0">
                  <a:pos x="3811441" y="59436"/>
                </a:cxn>
                <a:cxn ang="0">
                  <a:pos x="3819905" y="70104"/>
                </a:cxn>
                <a:cxn ang="0">
                  <a:pos x="3819905" y="80772"/>
                </a:cxn>
                <a:cxn ang="0">
                  <a:pos x="3820667" y="80772"/>
                </a:cxn>
                <a:cxn ang="0">
                  <a:pos x="3819905" y="80772"/>
                </a:cxn>
                <a:cxn ang="0">
                  <a:pos x="3819905" y="70104"/>
                </a:cxn>
                <a:cxn ang="0">
                  <a:pos x="3811441" y="80772"/>
                </a:cxn>
                <a:cxn ang="0">
                  <a:pos x="3819905" y="80772"/>
                </a:cxn>
              </a:cxnLst>
              <a:rect l="0" t="0" r="0" b="0"/>
              <a:pathLst>
                <a:path w="3904615" h="140335">
                  <a:moveTo>
                    <a:pt x="140207" y="0"/>
                  </a:moveTo>
                  <a:lnTo>
                    <a:pt x="0" y="70104"/>
                  </a:lnTo>
                  <a:lnTo>
                    <a:pt x="83819" y="112014"/>
                  </a:lnTo>
                  <a:lnTo>
                    <a:pt x="83819" y="59436"/>
                  </a:lnTo>
                  <a:lnTo>
                    <a:pt x="92400" y="59436"/>
                  </a:lnTo>
                  <a:lnTo>
                    <a:pt x="140207" y="0"/>
                  </a:lnTo>
                  <a:close/>
                </a:path>
                <a:path w="3904615" h="140335">
                  <a:moveTo>
                    <a:pt x="92400" y="59436"/>
                  </a:moveTo>
                  <a:lnTo>
                    <a:pt x="83819" y="59436"/>
                  </a:lnTo>
                  <a:lnTo>
                    <a:pt x="83819" y="70104"/>
                  </a:lnTo>
                  <a:lnTo>
                    <a:pt x="92400" y="59436"/>
                  </a:lnTo>
                  <a:close/>
                </a:path>
                <a:path w="3904615" h="140335">
                  <a:moveTo>
                    <a:pt x="3819905" y="70104"/>
                  </a:moveTo>
                  <a:lnTo>
                    <a:pt x="3811441" y="59436"/>
                  </a:lnTo>
                  <a:lnTo>
                    <a:pt x="92400" y="59436"/>
                  </a:lnTo>
                  <a:lnTo>
                    <a:pt x="83819" y="70104"/>
                  </a:lnTo>
                  <a:lnTo>
                    <a:pt x="92400" y="80771"/>
                  </a:lnTo>
                  <a:lnTo>
                    <a:pt x="3811441" y="80772"/>
                  </a:lnTo>
                  <a:lnTo>
                    <a:pt x="3819905" y="70104"/>
                  </a:lnTo>
                  <a:close/>
                </a:path>
                <a:path w="3904615" h="140335">
                  <a:moveTo>
                    <a:pt x="92400" y="80772"/>
                  </a:moveTo>
                  <a:lnTo>
                    <a:pt x="83819" y="70104"/>
                  </a:lnTo>
                  <a:lnTo>
                    <a:pt x="83819" y="80772"/>
                  </a:lnTo>
                  <a:lnTo>
                    <a:pt x="92400" y="80772"/>
                  </a:lnTo>
                  <a:close/>
                </a:path>
                <a:path w="3904615" h="140335">
                  <a:moveTo>
                    <a:pt x="140207" y="140208"/>
                  </a:moveTo>
                  <a:lnTo>
                    <a:pt x="92400" y="80772"/>
                  </a:lnTo>
                  <a:lnTo>
                    <a:pt x="83819" y="80772"/>
                  </a:lnTo>
                  <a:lnTo>
                    <a:pt x="83819" y="112014"/>
                  </a:lnTo>
                  <a:lnTo>
                    <a:pt x="140207" y="140208"/>
                  </a:lnTo>
                  <a:close/>
                </a:path>
                <a:path w="3904615" h="140335">
                  <a:moveTo>
                    <a:pt x="3904488" y="70104"/>
                  </a:moveTo>
                  <a:lnTo>
                    <a:pt x="3764279" y="0"/>
                  </a:lnTo>
                  <a:lnTo>
                    <a:pt x="3811441" y="59436"/>
                  </a:lnTo>
                  <a:lnTo>
                    <a:pt x="3820667" y="59436"/>
                  </a:lnTo>
                  <a:lnTo>
                    <a:pt x="3820667" y="112014"/>
                  </a:lnTo>
                  <a:lnTo>
                    <a:pt x="3904488" y="70104"/>
                  </a:lnTo>
                  <a:close/>
                </a:path>
                <a:path w="3904615" h="140335">
                  <a:moveTo>
                    <a:pt x="3820667" y="112014"/>
                  </a:moveTo>
                  <a:lnTo>
                    <a:pt x="3820667" y="80772"/>
                  </a:lnTo>
                  <a:lnTo>
                    <a:pt x="3811441" y="80772"/>
                  </a:lnTo>
                  <a:lnTo>
                    <a:pt x="3764279" y="140208"/>
                  </a:lnTo>
                  <a:lnTo>
                    <a:pt x="3820667" y="112014"/>
                  </a:lnTo>
                  <a:close/>
                </a:path>
                <a:path w="3904615" h="140335">
                  <a:moveTo>
                    <a:pt x="3820667" y="80772"/>
                  </a:moveTo>
                  <a:lnTo>
                    <a:pt x="3820667" y="59436"/>
                  </a:lnTo>
                  <a:lnTo>
                    <a:pt x="3811441" y="59436"/>
                  </a:lnTo>
                  <a:lnTo>
                    <a:pt x="3819905" y="70104"/>
                  </a:lnTo>
                  <a:lnTo>
                    <a:pt x="3819905" y="80772"/>
                  </a:lnTo>
                  <a:lnTo>
                    <a:pt x="3820667" y="80772"/>
                  </a:lnTo>
                  <a:close/>
                </a:path>
                <a:path w="3904615" h="140335">
                  <a:moveTo>
                    <a:pt x="3819905" y="80772"/>
                  </a:moveTo>
                  <a:lnTo>
                    <a:pt x="3819905" y="70104"/>
                  </a:lnTo>
                  <a:lnTo>
                    <a:pt x="3811441" y="80772"/>
                  </a:lnTo>
                  <a:lnTo>
                    <a:pt x="3819905" y="8077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object 58"/>
            <p:cNvSpPr txBox="1"/>
            <p:nvPr/>
          </p:nvSpPr>
          <p:spPr>
            <a:xfrm>
              <a:off x="1453607" y="3395583"/>
              <a:ext cx="1712788" cy="2585286"/>
            </a:xfrm>
            <a:prstGeom prst="rect">
              <a:avLst/>
            </a:prstGeom>
          </p:spPr>
          <p:txBody>
            <a:bodyPr lIns="0" tIns="54610" rIns="0" bIns="0">
              <a:spAutoFit/>
            </a:bodyPr>
            <a:lstStyle/>
            <a:p>
              <a:pPr marL="6985" marR="0" algn="ctr" defTabSz="914400">
                <a:spcBef>
                  <a:spcPts val="430"/>
                </a:spcBef>
                <a:buClrTx/>
                <a:buSzTx/>
                <a:buFontTx/>
                <a:tabLst>
                  <a:tab pos="986790" algn="l"/>
                </a:tabLst>
                <a:defRPr/>
              </a:pPr>
              <a:r>
                <a:rPr kumimoji="0" sz="2650" b="1" kern="1200" cap="none" spc="-5" normalizeH="0" baseline="0" noProof="0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/>
                </a:rPr>
                <a:t>T2	</a:t>
              </a:r>
              <a:r>
                <a:rPr kumimoji="0" sz="2650" b="1" kern="1200" cap="none" spc="-10" normalizeH="0" baseline="0" noProof="0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/>
                </a:rPr>
                <a:t>T3</a:t>
              </a:r>
              <a:endParaRPr kumimoji="0" sz="2650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/>
              </a:endParaRPr>
            </a:p>
            <a:p>
              <a:pPr marR="0" algn="ctr" defTabSz="914400">
                <a:lnSpc>
                  <a:spcPts val="2860"/>
                </a:lnSpc>
                <a:spcBef>
                  <a:spcPts val="330"/>
                </a:spcBef>
                <a:buClrTx/>
                <a:buSzTx/>
                <a:buFontTx/>
                <a:defRPr/>
              </a:pPr>
              <a:r>
                <a:rPr kumimoji="0" sz="2650" kern="1200" cap="none" spc="5" normalizeH="0" baseline="0" noProof="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Noto Sans Mono CJK JP Regular"/>
                </a:rPr>
                <a:t>CPU周期</a:t>
              </a:r>
              <a:endParaRPr kumimoji="0" sz="2650" kern="1200" cap="none" spc="0" normalizeH="0" baseline="0" noProof="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Noto Sans Mono CJK JP Regular"/>
              </a:endParaRPr>
            </a:p>
            <a:p>
              <a:pPr marR="0" algn="ctr" defTabSz="914400">
                <a:lnSpc>
                  <a:spcPts val="2860"/>
                </a:lnSpc>
                <a:buClrTx/>
                <a:buSzTx/>
                <a:buFontTx/>
                <a:defRPr/>
              </a:pPr>
              <a:r>
                <a:rPr kumimoji="0" sz="2650" kern="1200" cap="none" spc="5" normalizeH="0" baseline="0" noProof="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Noto Sans Mono CJK JP Regular"/>
                </a:rPr>
                <a:t>（取指令）</a:t>
              </a:r>
              <a:endParaRPr kumimoji="0" sz="2650" kern="1200" cap="none" spc="0" normalizeH="0" baseline="0" noProof="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Noto Sans Mono CJK JP Regular"/>
              </a:endParaRPr>
            </a:p>
          </p:txBody>
        </p:sp>
        <p:sp>
          <p:nvSpPr>
            <p:cNvPr id="28728" name="object 59"/>
            <p:cNvSpPr/>
            <p:nvPr/>
          </p:nvSpPr>
          <p:spPr>
            <a:xfrm>
              <a:off x="4278692" y="4205478"/>
              <a:ext cx="3904615" cy="140335"/>
            </a:xfrm>
            <a:custGeom>
              <a:avLst/>
              <a:gdLst/>
              <a:ahLst/>
              <a:cxnLst>
                <a:cxn ang="0">
                  <a:pos x="140208" y="0"/>
                </a:cxn>
                <a:cxn ang="0">
                  <a:pos x="0" y="70104"/>
                </a:cxn>
                <a:cxn ang="0">
                  <a:pos x="84582" y="112395"/>
                </a:cxn>
                <a:cxn ang="0">
                  <a:pos x="84582" y="59436"/>
                </a:cxn>
                <a:cxn ang="0">
                  <a:pos x="93046" y="59436"/>
                </a:cxn>
                <a:cxn ang="0">
                  <a:pos x="140208" y="0"/>
                </a:cxn>
                <a:cxn ang="0">
                  <a:pos x="93046" y="59436"/>
                </a:cxn>
                <a:cxn ang="0">
                  <a:pos x="84582" y="59436"/>
                </a:cxn>
                <a:cxn ang="0">
                  <a:pos x="84582" y="70104"/>
                </a:cxn>
                <a:cxn ang="0">
                  <a:pos x="93046" y="59436"/>
                </a:cxn>
                <a:cxn ang="0">
                  <a:pos x="3820655" y="70104"/>
                </a:cxn>
                <a:cxn ang="0">
                  <a:pos x="3812074" y="59436"/>
                </a:cxn>
                <a:cxn ang="0">
                  <a:pos x="93046" y="59436"/>
                </a:cxn>
                <a:cxn ang="0">
                  <a:pos x="84582" y="70104"/>
                </a:cxn>
                <a:cxn ang="0">
                  <a:pos x="93046" y="80772"/>
                </a:cxn>
                <a:cxn ang="0">
                  <a:pos x="3812074" y="80772"/>
                </a:cxn>
                <a:cxn ang="0">
                  <a:pos x="3820655" y="70104"/>
                </a:cxn>
                <a:cxn ang="0">
                  <a:pos x="93046" y="80772"/>
                </a:cxn>
                <a:cxn ang="0">
                  <a:pos x="84582" y="70104"/>
                </a:cxn>
                <a:cxn ang="0">
                  <a:pos x="84582" y="80772"/>
                </a:cxn>
                <a:cxn ang="0">
                  <a:pos x="93046" y="80772"/>
                </a:cxn>
                <a:cxn ang="0">
                  <a:pos x="140208" y="140208"/>
                </a:cxn>
                <a:cxn ang="0">
                  <a:pos x="93046" y="80772"/>
                </a:cxn>
                <a:cxn ang="0">
                  <a:pos x="84582" y="80772"/>
                </a:cxn>
                <a:cxn ang="0">
                  <a:pos x="84582" y="112395"/>
                </a:cxn>
                <a:cxn ang="0">
                  <a:pos x="140208" y="140208"/>
                </a:cxn>
                <a:cxn ang="0">
                  <a:pos x="3904475" y="70104"/>
                </a:cxn>
                <a:cxn ang="0">
                  <a:pos x="3764267" y="0"/>
                </a:cxn>
                <a:cxn ang="0">
                  <a:pos x="3812074" y="59436"/>
                </a:cxn>
                <a:cxn ang="0">
                  <a:pos x="3820667" y="59436"/>
                </a:cxn>
                <a:cxn ang="0">
                  <a:pos x="3820667" y="112007"/>
                </a:cxn>
                <a:cxn ang="0">
                  <a:pos x="3904475" y="70104"/>
                </a:cxn>
                <a:cxn ang="0">
                  <a:pos x="3820667" y="112007"/>
                </a:cxn>
                <a:cxn ang="0">
                  <a:pos x="3820667" y="80772"/>
                </a:cxn>
                <a:cxn ang="0">
                  <a:pos x="3812074" y="80772"/>
                </a:cxn>
                <a:cxn ang="0">
                  <a:pos x="3764267" y="140208"/>
                </a:cxn>
                <a:cxn ang="0">
                  <a:pos x="3820667" y="112007"/>
                </a:cxn>
                <a:cxn ang="0">
                  <a:pos x="3820667" y="80772"/>
                </a:cxn>
                <a:cxn ang="0">
                  <a:pos x="3820667" y="59436"/>
                </a:cxn>
                <a:cxn ang="0">
                  <a:pos x="3812074" y="59436"/>
                </a:cxn>
                <a:cxn ang="0">
                  <a:pos x="3820655" y="70104"/>
                </a:cxn>
                <a:cxn ang="0">
                  <a:pos x="3820655" y="80772"/>
                </a:cxn>
                <a:cxn ang="0">
                  <a:pos x="3820667" y="80772"/>
                </a:cxn>
                <a:cxn ang="0">
                  <a:pos x="3820655" y="80772"/>
                </a:cxn>
                <a:cxn ang="0">
                  <a:pos x="3820655" y="70104"/>
                </a:cxn>
                <a:cxn ang="0">
                  <a:pos x="3812074" y="80772"/>
                </a:cxn>
                <a:cxn ang="0">
                  <a:pos x="3820655" y="80772"/>
                </a:cxn>
              </a:cxnLst>
              <a:rect l="0" t="0" r="0" b="0"/>
              <a:pathLst>
                <a:path w="3904615" h="140335">
                  <a:moveTo>
                    <a:pt x="140208" y="0"/>
                  </a:moveTo>
                  <a:lnTo>
                    <a:pt x="0" y="70104"/>
                  </a:lnTo>
                  <a:lnTo>
                    <a:pt x="84582" y="112395"/>
                  </a:lnTo>
                  <a:lnTo>
                    <a:pt x="84582" y="59436"/>
                  </a:lnTo>
                  <a:lnTo>
                    <a:pt x="93046" y="59436"/>
                  </a:lnTo>
                  <a:lnTo>
                    <a:pt x="140208" y="0"/>
                  </a:lnTo>
                  <a:close/>
                </a:path>
                <a:path w="3904615" h="140335">
                  <a:moveTo>
                    <a:pt x="93046" y="59436"/>
                  </a:moveTo>
                  <a:lnTo>
                    <a:pt x="84582" y="59436"/>
                  </a:lnTo>
                  <a:lnTo>
                    <a:pt x="84582" y="70104"/>
                  </a:lnTo>
                  <a:lnTo>
                    <a:pt x="93046" y="59436"/>
                  </a:lnTo>
                  <a:close/>
                </a:path>
                <a:path w="3904615" h="140335">
                  <a:moveTo>
                    <a:pt x="3820655" y="70104"/>
                  </a:moveTo>
                  <a:lnTo>
                    <a:pt x="3812074" y="59436"/>
                  </a:lnTo>
                  <a:lnTo>
                    <a:pt x="93046" y="59436"/>
                  </a:lnTo>
                  <a:lnTo>
                    <a:pt x="84582" y="70104"/>
                  </a:lnTo>
                  <a:lnTo>
                    <a:pt x="93046" y="80772"/>
                  </a:lnTo>
                  <a:lnTo>
                    <a:pt x="3812074" y="80772"/>
                  </a:lnTo>
                  <a:lnTo>
                    <a:pt x="3820655" y="70104"/>
                  </a:lnTo>
                  <a:close/>
                </a:path>
                <a:path w="3904615" h="140335">
                  <a:moveTo>
                    <a:pt x="93046" y="80772"/>
                  </a:moveTo>
                  <a:lnTo>
                    <a:pt x="84582" y="70104"/>
                  </a:lnTo>
                  <a:lnTo>
                    <a:pt x="84582" y="80772"/>
                  </a:lnTo>
                  <a:lnTo>
                    <a:pt x="93046" y="80772"/>
                  </a:lnTo>
                  <a:close/>
                </a:path>
                <a:path w="3904615" h="140335">
                  <a:moveTo>
                    <a:pt x="140208" y="140208"/>
                  </a:moveTo>
                  <a:lnTo>
                    <a:pt x="93046" y="80772"/>
                  </a:lnTo>
                  <a:lnTo>
                    <a:pt x="84582" y="80772"/>
                  </a:lnTo>
                  <a:lnTo>
                    <a:pt x="84582" y="112395"/>
                  </a:lnTo>
                  <a:lnTo>
                    <a:pt x="140208" y="140208"/>
                  </a:lnTo>
                  <a:close/>
                </a:path>
                <a:path w="3904615" h="140335">
                  <a:moveTo>
                    <a:pt x="3904475" y="70104"/>
                  </a:moveTo>
                  <a:lnTo>
                    <a:pt x="3764267" y="0"/>
                  </a:lnTo>
                  <a:lnTo>
                    <a:pt x="3812074" y="59436"/>
                  </a:lnTo>
                  <a:lnTo>
                    <a:pt x="3820667" y="59436"/>
                  </a:lnTo>
                  <a:lnTo>
                    <a:pt x="3820667" y="112007"/>
                  </a:lnTo>
                  <a:lnTo>
                    <a:pt x="3904475" y="70104"/>
                  </a:lnTo>
                  <a:close/>
                </a:path>
                <a:path w="3904615" h="140335">
                  <a:moveTo>
                    <a:pt x="3820667" y="112007"/>
                  </a:moveTo>
                  <a:lnTo>
                    <a:pt x="3820667" y="80772"/>
                  </a:lnTo>
                  <a:lnTo>
                    <a:pt x="3812074" y="80772"/>
                  </a:lnTo>
                  <a:lnTo>
                    <a:pt x="3764267" y="140208"/>
                  </a:lnTo>
                  <a:lnTo>
                    <a:pt x="3820667" y="112007"/>
                  </a:lnTo>
                  <a:close/>
                </a:path>
                <a:path w="3904615" h="140335">
                  <a:moveTo>
                    <a:pt x="3820667" y="80772"/>
                  </a:moveTo>
                  <a:lnTo>
                    <a:pt x="3820667" y="59436"/>
                  </a:lnTo>
                  <a:lnTo>
                    <a:pt x="3812074" y="59436"/>
                  </a:lnTo>
                  <a:lnTo>
                    <a:pt x="3820655" y="70104"/>
                  </a:lnTo>
                  <a:lnTo>
                    <a:pt x="3820655" y="80772"/>
                  </a:lnTo>
                  <a:lnTo>
                    <a:pt x="3820667" y="80772"/>
                  </a:lnTo>
                  <a:close/>
                </a:path>
                <a:path w="3904615" h="140335">
                  <a:moveTo>
                    <a:pt x="3820655" y="80772"/>
                  </a:moveTo>
                  <a:lnTo>
                    <a:pt x="3820655" y="70104"/>
                  </a:lnTo>
                  <a:lnTo>
                    <a:pt x="3812074" y="80772"/>
                  </a:lnTo>
                  <a:lnTo>
                    <a:pt x="3820655" y="8077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9" name="object 60"/>
            <p:cNvSpPr txBox="1"/>
            <p:nvPr/>
          </p:nvSpPr>
          <p:spPr>
            <a:xfrm>
              <a:off x="5204598" y="3395583"/>
              <a:ext cx="2700143" cy="256937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54610" rIns="0" bIns="0">
              <a:spAutoFit/>
            </a:bodyPr>
            <a:lstStyle/>
            <a:p>
              <a:pPr marL="336550" defTabSz="914400">
                <a:spcBef>
                  <a:spcPts val="425"/>
                </a:spcBef>
                <a:tabLst>
                  <a:tab pos="1317625" algn="l"/>
                  <a:tab pos="2295525" algn="l"/>
                </a:tabLst>
              </a:pPr>
              <a:r>
                <a:rPr lang="zh-CN" altLang="zh-CN" sz="26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T2	T3	T4</a:t>
              </a:r>
              <a:endParaRPr lang="zh-CN" altLang="zh-CN" sz="2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marL="336550" algn="ctr" defTabSz="914400">
                <a:lnSpc>
                  <a:spcPts val="2865"/>
                </a:lnSpc>
                <a:spcBef>
                  <a:spcPts val="325"/>
                </a:spcBef>
                <a:tabLst>
                  <a:tab pos="1317625" algn="l"/>
                  <a:tab pos="2295525" algn="l"/>
                </a:tabLst>
              </a:pPr>
              <a:r>
                <a:rPr lang="zh-CN" altLang="zh-CN" sz="26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CPU</a:t>
              </a:r>
              <a:r>
                <a:rPr lang="zh-CN" altLang="x-none" sz="26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周期</a:t>
              </a:r>
            </a:p>
            <a:p>
              <a:pPr marL="336550" algn="ctr" defTabSz="914400">
                <a:lnSpc>
                  <a:spcPts val="2865"/>
                </a:lnSpc>
                <a:tabLst>
                  <a:tab pos="1317625" algn="l"/>
                  <a:tab pos="2295525" algn="l"/>
                </a:tabLst>
              </a:pPr>
              <a:r>
                <a:rPr lang="zh-CN" altLang="x-none" sz="2600" dirty="0">
                  <a:solidFill>
                    <a:srgbClr val="0000FF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（执行指令）</a:t>
              </a:r>
            </a:p>
          </p:txBody>
        </p:sp>
        <p:sp>
          <p:nvSpPr>
            <p:cNvPr id="28730" name="object 61"/>
            <p:cNvSpPr/>
            <p:nvPr/>
          </p:nvSpPr>
          <p:spPr>
            <a:xfrm>
              <a:off x="358964" y="4819650"/>
              <a:ext cx="7824470" cy="139700"/>
            </a:xfrm>
            <a:custGeom>
              <a:avLst/>
              <a:gdLst/>
              <a:ahLst/>
              <a:cxnLst>
                <a:cxn ang="0">
                  <a:pos x="140207" y="0"/>
                </a:cxn>
                <a:cxn ang="0">
                  <a:pos x="0" y="69342"/>
                </a:cxn>
                <a:cxn ang="0">
                  <a:pos x="83819" y="111252"/>
                </a:cxn>
                <a:cxn ang="0">
                  <a:pos x="83819" y="59436"/>
                </a:cxn>
                <a:cxn ang="0">
                  <a:pos x="91875" y="59436"/>
                </a:cxn>
                <a:cxn ang="0">
                  <a:pos x="140207" y="0"/>
                </a:cxn>
                <a:cxn ang="0">
                  <a:pos x="91875" y="59436"/>
                </a:cxn>
                <a:cxn ang="0">
                  <a:pos x="83819" y="59436"/>
                </a:cxn>
                <a:cxn ang="0">
                  <a:pos x="83819" y="69342"/>
                </a:cxn>
                <a:cxn ang="0">
                  <a:pos x="91875" y="59436"/>
                </a:cxn>
                <a:cxn ang="0">
                  <a:pos x="7740383" y="69341"/>
                </a:cxn>
                <a:cxn ang="0">
                  <a:pos x="7732327" y="59436"/>
                </a:cxn>
                <a:cxn ang="0">
                  <a:pos x="91875" y="59436"/>
                </a:cxn>
                <a:cxn ang="0">
                  <a:pos x="83819" y="69342"/>
                </a:cxn>
                <a:cxn ang="0">
                  <a:pos x="92400" y="80009"/>
                </a:cxn>
                <a:cxn ang="0">
                  <a:pos x="7731802" y="80010"/>
                </a:cxn>
                <a:cxn ang="0">
                  <a:pos x="7740383" y="69341"/>
                </a:cxn>
                <a:cxn ang="0">
                  <a:pos x="92400" y="80010"/>
                </a:cxn>
                <a:cxn ang="0">
                  <a:pos x="83819" y="69342"/>
                </a:cxn>
                <a:cxn ang="0">
                  <a:pos x="83819" y="80010"/>
                </a:cxn>
                <a:cxn ang="0">
                  <a:pos x="92400" y="80010"/>
                </a:cxn>
                <a:cxn ang="0">
                  <a:pos x="140207" y="139446"/>
                </a:cxn>
                <a:cxn ang="0">
                  <a:pos x="92400" y="80010"/>
                </a:cxn>
                <a:cxn ang="0">
                  <a:pos x="83819" y="80010"/>
                </a:cxn>
                <a:cxn ang="0">
                  <a:pos x="83819" y="111252"/>
                </a:cxn>
                <a:cxn ang="0">
                  <a:pos x="140207" y="139446"/>
                </a:cxn>
                <a:cxn ang="0">
                  <a:pos x="7824203" y="69341"/>
                </a:cxn>
                <a:cxn ang="0">
                  <a:pos x="7683995" y="0"/>
                </a:cxn>
                <a:cxn ang="0">
                  <a:pos x="7732327" y="59436"/>
                </a:cxn>
                <a:cxn ang="0">
                  <a:pos x="7740395" y="59436"/>
                </a:cxn>
                <a:cxn ang="0">
                  <a:pos x="7740395" y="111245"/>
                </a:cxn>
                <a:cxn ang="0">
                  <a:pos x="7824203" y="69341"/>
                </a:cxn>
                <a:cxn ang="0">
                  <a:pos x="7740395" y="111245"/>
                </a:cxn>
                <a:cxn ang="0">
                  <a:pos x="7740395" y="80010"/>
                </a:cxn>
                <a:cxn ang="0">
                  <a:pos x="7731802" y="80010"/>
                </a:cxn>
                <a:cxn ang="0">
                  <a:pos x="7683995" y="139446"/>
                </a:cxn>
                <a:cxn ang="0">
                  <a:pos x="7740395" y="111245"/>
                </a:cxn>
                <a:cxn ang="0">
                  <a:pos x="7740383" y="80010"/>
                </a:cxn>
                <a:cxn ang="0">
                  <a:pos x="7740383" y="69341"/>
                </a:cxn>
                <a:cxn ang="0">
                  <a:pos x="7731802" y="80010"/>
                </a:cxn>
                <a:cxn ang="0">
                  <a:pos x="7740383" y="80010"/>
                </a:cxn>
                <a:cxn ang="0">
                  <a:pos x="7740395" y="80010"/>
                </a:cxn>
                <a:cxn ang="0">
                  <a:pos x="7740395" y="59436"/>
                </a:cxn>
                <a:cxn ang="0">
                  <a:pos x="7732327" y="59436"/>
                </a:cxn>
                <a:cxn ang="0">
                  <a:pos x="7740383" y="69341"/>
                </a:cxn>
                <a:cxn ang="0">
                  <a:pos x="7740383" y="80010"/>
                </a:cxn>
                <a:cxn ang="0">
                  <a:pos x="7740395" y="80010"/>
                </a:cxn>
              </a:cxnLst>
              <a:rect l="0" t="0" r="0" b="0"/>
              <a:pathLst>
                <a:path w="7824470" h="139700">
                  <a:moveTo>
                    <a:pt x="140207" y="0"/>
                  </a:moveTo>
                  <a:lnTo>
                    <a:pt x="0" y="69342"/>
                  </a:lnTo>
                  <a:lnTo>
                    <a:pt x="83819" y="111252"/>
                  </a:lnTo>
                  <a:lnTo>
                    <a:pt x="83819" y="59436"/>
                  </a:lnTo>
                  <a:lnTo>
                    <a:pt x="91875" y="59436"/>
                  </a:lnTo>
                  <a:lnTo>
                    <a:pt x="140207" y="0"/>
                  </a:lnTo>
                  <a:close/>
                </a:path>
                <a:path w="7824470" h="139700">
                  <a:moveTo>
                    <a:pt x="91875" y="59436"/>
                  </a:moveTo>
                  <a:lnTo>
                    <a:pt x="83819" y="59436"/>
                  </a:lnTo>
                  <a:lnTo>
                    <a:pt x="83819" y="69342"/>
                  </a:lnTo>
                  <a:lnTo>
                    <a:pt x="91875" y="59436"/>
                  </a:lnTo>
                  <a:close/>
                </a:path>
                <a:path w="7824470" h="139700">
                  <a:moveTo>
                    <a:pt x="7740383" y="69341"/>
                  </a:moveTo>
                  <a:lnTo>
                    <a:pt x="7732327" y="59436"/>
                  </a:lnTo>
                  <a:lnTo>
                    <a:pt x="91875" y="59436"/>
                  </a:lnTo>
                  <a:lnTo>
                    <a:pt x="83819" y="69342"/>
                  </a:lnTo>
                  <a:lnTo>
                    <a:pt x="92400" y="80009"/>
                  </a:lnTo>
                  <a:lnTo>
                    <a:pt x="7731802" y="80010"/>
                  </a:lnTo>
                  <a:lnTo>
                    <a:pt x="7740383" y="69341"/>
                  </a:lnTo>
                  <a:close/>
                </a:path>
                <a:path w="7824470" h="139700">
                  <a:moveTo>
                    <a:pt x="92400" y="80010"/>
                  </a:moveTo>
                  <a:lnTo>
                    <a:pt x="83819" y="69342"/>
                  </a:lnTo>
                  <a:lnTo>
                    <a:pt x="83819" y="80010"/>
                  </a:lnTo>
                  <a:lnTo>
                    <a:pt x="92400" y="80010"/>
                  </a:lnTo>
                  <a:close/>
                </a:path>
                <a:path w="7824470" h="139700">
                  <a:moveTo>
                    <a:pt x="140207" y="139446"/>
                  </a:moveTo>
                  <a:lnTo>
                    <a:pt x="92400" y="80010"/>
                  </a:lnTo>
                  <a:lnTo>
                    <a:pt x="83819" y="80010"/>
                  </a:lnTo>
                  <a:lnTo>
                    <a:pt x="83819" y="111252"/>
                  </a:lnTo>
                  <a:lnTo>
                    <a:pt x="140207" y="139446"/>
                  </a:lnTo>
                  <a:close/>
                </a:path>
                <a:path w="7824470" h="139700">
                  <a:moveTo>
                    <a:pt x="7824203" y="69341"/>
                  </a:moveTo>
                  <a:lnTo>
                    <a:pt x="7683995" y="0"/>
                  </a:lnTo>
                  <a:lnTo>
                    <a:pt x="7732327" y="59436"/>
                  </a:lnTo>
                  <a:lnTo>
                    <a:pt x="7740395" y="59436"/>
                  </a:lnTo>
                  <a:lnTo>
                    <a:pt x="7740395" y="111245"/>
                  </a:lnTo>
                  <a:lnTo>
                    <a:pt x="7824203" y="69341"/>
                  </a:lnTo>
                  <a:close/>
                </a:path>
                <a:path w="7824470" h="139700">
                  <a:moveTo>
                    <a:pt x="7740395" y="111245"/>
                  </a:moveTo>
                  <a:lnTo>
                    <a:pt x="7740395" y="80010"/>
                  </a:lnTo>
                  <a:lnTo>
                    <a:pt x="7731802" y="80010"/>
                  </a:lnTo>
                  <a:lnTo>
                    <a:pt x="7683995" y="139446"/>
                  </a:lnTo>
                  <a:lnTo>
                    <a:pt x="7740395" y="111245"/>
                  </a:lnTo>
                  <a:close/>
                </a:path>
                <a:path w="7824470" h="139700">
                  <a:moveTo>
                    <a:pt x="7740383" y="80010"/>
                  </a:moveTo>
                  <a:lnTo>
                    <a:pt x="7740383" y="69341"/>
                  </a:lnTo>
                  <a:lnTo>
                    <a:pt x="7731802" y="80010"/>
                  </a:lnTo>
                  <a:lnTo>
                    <a:pt x="7740383" y="80010"/>
                  </a:lnTo>
                  <a:close/>
                </a:path>
                <a:path w="7824470" h="139700">
                  <a:moveTo>
                    <a:pt x="7740395" y="80010"/>
                  </a:moveTo>
                  <a:lnTo>
                    <a:pt x="7740395" y="59436"/>
                  </a:lnTo>
                  <a:lnTo>
                    <a:pt x="7732327" y="59436"/>
                  </a:lnTo>
                  <a:lnTo>
                    <a:pt x="7740383" y="69341"/>
                  </a:lnTo>
                  <a:lnTo>
                    <a:pt x="7740383" y="80010"/>
                  </a:lnTo>
                  <a:lnTo>
                    <a:pt x="7740395" y="8001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object 62"/>
            <p:cNvSpPr txBox="1"/>
            <p:nvPr/>
          </p:nvSpPr>
          <p:spPr>
            <a:xfrm>
              <a:off x="3572766" y="3436865"/>
              <a:ext cx="1395312" cy="3018818"/>
            </a:xfrm>
            <a:prstGeom prst="rect">
              <a:avLst/>
            </a:prstGeom>
          </p:spPr>
          <p:txBody>
            <a:bodyPr lIns="0" tIns="12065" rIns="0" bIns="0">
              <a:spAutoFit/>
            </a:bodyPr>
            <a:lstStyle/>
            <a:p>
              <a:pPr marL="12700" marR="0" defTabSz="914400">
                <a:spcBef>
                  <a:spcPts val="95"/>
                </a:spcBef>
                <a:buClrTx/>
                <a:buSzTx/>
                <a:buFontTx/>
                <a:tabLst>
                  <a:tab pos="989965" algn="l"/>
                </a:tabLst>
                <a:defRPr/>
              </a:pPr>
              <a:r>
                <a:rPr kumimoji="0" sz="2650" b="1" kern="1200" cap="none" spc="-10" normalizeH="0" baseline="0" noProof="0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/>
                </a:rPr>
                <a:t>T</a:t>
              </a:r>
              <a:r>
                <a:rPr kumimoji="0" sz="2650" b="1" kern="1200" cap="none" spc="-5" normalizeH="0" baseline="0" noProof="0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/>
                </a:rPr>
                <a:t>4</a:t>
              </a:r>
              <a:r>
                <a:rPr kumimoji="0" sz="2650" b="1" kern="1200" cap="none" spc="0" normalizeH="0" baseline="0" noProof="0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/>
                </a:rPr>
                <a:t>	</a:t>
              </a:r>
              <a:r>
                <a:rPr kumimoji="0" sz="2650" b="1" kern="1200" cap="none" spc="-10" normalizeH="0" baseline="0" noProof="0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/>
                </a:rPr>
                <a:t>T1</a:t>
              </a:r>
              <a:endParaRPr kumimoji="0" sz="2650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/>
              </a:endParaRPr>
            </a:p>
            <a:p>
              <a:pPr marR="0" defTabSz="914400">
                <a:spcBef>
                  <a:spcPts val="25"/>
                </a:spcBef>
                <a:buClrTx/>
                <a:buSzTx/>
                <a:buFontTx/>
                <a:defRPr/>
              </a:pPr>
              <a:endParaRPr kumimoji="0" sz="4000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/>
              </a:endParaRPr>
            </a:p>
            <a:p>
              <a:pPr marL="13970" marR="0" defTabSz="914400">
                <a:buClrTx/>
                <a:buSzTx/>
                <a:buFontTx/>
                <a:defRPr/>
              </a:pPr>
              <a:r>
                <a:rPr kumimoji="0" sz="2650" kern="1200" cap="none" spc="5" normalizeH="0" baseline="0" noProof="0" dirty="0">
                  <a:solidFill>
                    <a:srgbClr val="008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Noto Sans Mono CJK JP Regular"/>
                </a:rPr>
                <a:t>指令周期</a:t>
              </a:r>
              <a:endParaRPr kumimoji="0" sz="2650" kern="1200" cap="none" spc="0" normalizeH="0" baseline="0" noProof="0" dirty="0">
                <a:solidFill>
                  <a:srgbClr val="008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Noto Sans Mono CJK JP Regular"/>
              </a:endParaRPr>
            </a:p>
          </p:txBody>
        </p:sp>
        <p:sp>
          <p:nvSpPr>
            <p:cNvPr id="28732" name="object 63"/>
            <p:cNvSpPr/>
            <p:nvPr/>
          </p:nvSpPr>
          <p:spPr>
            <a:xfrm>
              <a:off x="8183167" y="4479797"/>
              <a:ext cx="0" cy="56705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66928"/>
                </a:cxn>
              </a:cxnLst>
              <a:rect l="0" t="0" r="0" b="0"/>
              <a:pathLst>
                <a:path h="567054">
                  <a:moveTo>
                    <a:pt x="0" y="0"/>
                  </a:moveTo>
                  <a:lnTo>
                    <a:pt x="0" y="566927"/>
                  </a:lnTo>
                </a:path>
              </a:pathLst>
            </a:custGeom>
            <a:noFill/>
            <a:ln w="32003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35" y="758825"/>
            <a:ext cx="8642985" cy="206248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46800" rIns="0" bIns="4680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lt"/>
                <a:cs typeface="+mn-lt"/>
              </a:rPr>
              <a:t>一般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lt"/>
                <a:cs typeface="+mn-lt"/>
              </a:rPr>
              <a:t>CPU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lt"/>
                <a:cs typeface="+mn-lt"/>
              </a:rPr>
              <a:t>执行一条指令可以由若干步骤组成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lt"/>
              <a:cs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lt"/>
                <a:cs typeface="+mn-lt"/>
                <a:sym typeface="Wingdings 2" panose="05020102010507070707" charset="0"/>
              </a:rPr>
              <a:t></a:t>
            </a:r>
            <a:r>
              <a:rPr kumimoji="0" lang="zh-CN" altLang="zh-CN" sz="2000" b="1" i="0" u="none" strike="noStrike" kern="1200" cap="none" spc="3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取指令</a:t>
            </a:r>
            <a:r>
              <a:rPr kumimoji="0" lang="zh-CN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：</a:t>
            </a:r>
            <a:r>
              <a:rPr kumimoji="0" lang="zh-CN" altLang="zh-CN" sz="2000" b="1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从内存读取一条指令存入指令寄存器</a:t>
            </a:r>
            <a:r>
              <a:rPr kumimoji="0" lang="zh-CN" altLang="en-US" sz="2000" b="1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（</a:t>
            </a:r>
            <a:r>
              <a:rPr kumimoji="0" lang="en-US" altLang="zh-CN" sz="2000" b="1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 </a:t>
            </a:r>
            <a:r>
              <a:rPr kumimoji="0" lang="en-US" altLang="zh-CN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Instruction Fetch, </a:t>
            </a:r>
            <a:r>
              <a:rPr kumimoji="0" lang="en-US" altLang="zh-CN" sz="2000" b="0" i="0" u="none" strike="noStrike" kern="1200" cap="none" spc="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IF</a:t>
            </a:r>
            <a:r>
              <a:rPr kumimoji="0" lang="zh-CN" altLang="zh-CN" sz="2000" b="1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）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lt"/>
                <a:cs typeface="+mn-lt"/>
                <a:sym typeface="Wingdings 2" panose="05020102010507070707" charset="0"/>
              </a:rPr>
              <a:t></a:t>
            </a:r>
            <a:r>
              <a:rPr kumimoji="0" lang="zh-CN" altLang="zh-CN" sz="2000" b="1" i="0" u="none" strike="noStrike" kern="1200" cap="none" spc="3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译码</a:t>
            </a:r>
            <a:r>
              <a:rPr kumimoji="0" lang="zh-CN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：</a:t>
            </a:r>
            <a:r>
              <a:rPr kumimoji="0" lang="zh-CN" altLang="zh-CN" sz="2000" b="1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分析指令操作码</a:t>
            </a:r>
            <a:r>
              <a:rPr kumimoji="0" lang="zh-CN" altLang="en-US" sz="2000" b="1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（</a:t>
            </a:r>
            <a:r>
              <a:rPr kumimoji="0" lang="en-US" altLang="zh-CN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Instruction Decode, </a:t>
            </a:r>
            <a:r>
              <a:rPr kumimoji="0" lang="en-US" altLang="zh-CN" sz="2000" b="0" i="0" u="none" strike="noStrike" kern="1200" cap="none" spc="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ID</a:t>
            </a:r>
            <a:r>
              <a:rPr kumimoji="0" lang="zh-CN" altLang="zh-CN" sz="2000" b="1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）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lt"/>
                <a:cs typeface="+mn-lt"/>
                <a:sym typeface="Wingdings 2" panose="05020102010507070707" charset="0"/>
              </a:rPr>
              <a:t></a:t>
            </a:r>
            <a:r>
              <a:rPr kumimoji="0" lang="zh-CN" altLang="zh-CN" sz="2000" b="1" i="0" u="none" strike="noStrike" kern="1200" cap="none" spc="3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取操作数</a:t>
            </a:r>
            <a:r>
              <a:rPr kumimoji="0" lang="zh-CN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：</a:t>
            </a:r>
            <a:r>
              <a:rPr kumimoji="0" lang="zh-CN" altLang="zh-CN" sz="2000" b="1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根据指令需要，从内存或</a:t>
            </a:r>
            <a:r>
              <a:rPr kumimoji="0" lang="en-US" altLang="zh-CN" sz="2000" b="1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I/O</a:t>
            </a:r>
            <a:r>
              <a:rPr kumimoji="0" lang="zh-CN" altLang="zh-CN" sz="2000" b="1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端口读取操作数（</a:t>
            </a:r>
            <a:r>
              <a:rPr kumimoji="0" lang="en-US" altLang="zh-CN" sz="2000" b="1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Read </a:t>
            </a:r>
            <a:r>
              <a:rPr kumimoji="0" lang="en-US" altLang="zh-CN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Data, </a:t>
            </a:r>
            <a:r>
              <a:rPr kumimoji="0" lang="en-US" altLang="zh-CN" sz="2000" b="0" i="0" u="none" strike="noStrike" kern="1200" cap="none" spc="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RD</a:t>
            </a:r>
            <a:r>
              <a:rPr kumimoji="0" lang="zh-CN" altLang="zh-CN" sz="2000" b="1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）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lt"/>
                <a:cs typeface="+mn-lt"/>
                <a:sym typeface="Wingdings 2" panose="05020102010507070707" charset="0"/>
              </a:rPr>
              <a:t></a:t>
            </a:r>
            <a:r>
              <a:rPr kumimoji="0" lang="zh-CN" altLang="zh-CN" sz="2000" b="1" i="0" u="none" strike="noStrike" kern="1200" cap="none" spc="3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执行</a:t>
            </a:r>
            <a:r>
              <a:rPr kumimoji="0" lang="zh-CN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：</a:t>
            </a:r>
            <a:r>
              <a:rPr kumimoji="0" lang="en-US" altLang="zh-CN" sz="2000" b="1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CPU</a:t>
            </a:r>
            <a:r>
              <a:rPr kumimoji="0" lang="zh-CN" altLang="zh-CN" sz="2000" b="1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执行指令（</a:t>
            </a:r>
            <a:r>
              <a:rPr kumimoji="0" lang="en-US" altLang="zh-CN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Execution, </a:t>
            </a:r>
            <a:r>
              <a:rPr kumimoji="0" lang="en-US" altLang="zh-CN" sz="2000" b="0" i="0" u="none" strike="noStrike" kern="1200" cap="none" spc="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EX</a:t>
            </a:r>
            <a:r>
              <a:rPr kumimoji="0" lang="zh-CN" altLang="zh-CN" sz="2000" b="1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）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lt"/>
                <a:cs typeface="+mn-lt"/>
                <a:sym typeface="Wingdings 2" panose="05020102010507070707" charset="0"/>
              </a:rPr>
              <a:t></a:t>
            </a:r>
            <a:r>
              <a:rPr kumimoji="0" lang="zh-CN" altLang="zh-CN" sz="2000" b="1" i="0" u="none" strike="noStrike" kern="1200" cap="none" spc="3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保存结果</a:t>
            </a:r>
            <a:r>
              <a:rPr kumimoji="0" lang="zh-CN" altLang="en-US" sz="2000" b="1" i="0" u="none" strike="noStrike" kern="1200" cap="none" spc="3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：</a:t>
            </a:r>
            <a:r>
              <a:rPr kumimoji="0" lang="zh-CN" altLang="zh-CN" sz="2000" b="1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指令执行结果写入内存或</a:t>
            </a:r>
            <a:r>
              <a:rPr kumimoji="0" lang="en-US" altLang="zh-CN" sz="2000" b="1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I/O</a:t>
            </a:r>
            <a:r>
              <a:rPr kumimoji="0" lang="zh-CN" altLang="zh-CN" sz="2000" b="1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端口中（</a:t>
            </a:r>
            <a:r>
              <a:rPr kumimoji="0" lang="en-US" altLang="zh-CN" sz="2000" b="1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 </a:t>
            </a:r>
            <a:r>
              <a:rPr kumimoji="0" lang="en-US" altLang="zh-CN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Write Back, </a:t>
            </a:r>
            <a:r>
              <a:rPr kumimoji="0" lang="en-US" altLang="zh-CN" sz="2000" b="0" i="0" u="none" strike="noStrike" kern="1200" cap="none" spc="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WB</a:t>
            </a:r>
            <a:r>
              <a:rPr kumimoji="0" lang="en-US" altLang="zh-CN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000" b="1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Noto Sans CJK JP Regular"/>
              </a:rPr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95975" y="0"/>
            <a:ext cx="2747645" cy="368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  <a:sym typeface="+mn-ea"/>
              </a:rPr>
              <a:t>ARMv7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  <a:sym typeface="+mn-ea"/>
              </a:rPr>
              <a:t>指令周期（参考）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643620" y="27305"/>
            <a:ext cx="3548380" cy="3784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 anchor="t">
            <a:spAutoFit/>
          </a:bodyPr>
          <a:lstStyle/>
          <a:p>
            <a:r>
              <a:rPr lang="zh-CN" altLang="en-US" sz="1200" b="1">
                <a:ea typeface="+mn-lt"/>
                <a:cs typeface="+mn-lt"/>
              </a:rPr>
              <a:t>1、大部分算术运算和逻辑运算指令都是单周期的（乘法例外）。 </a:t>
            </a:r>
          </a:p>
          <a:p>
            <a:r>
              <a:rPr lang="zh-CN" altLang="en-US" sz="1200" b="1">
                <a:ea typeface="+mn-lt"/>
                <a:cs typeface="+mn-lt"/>
              </a:rPr>
              <a:t>2、STR指令需要增加1个总线周期。如果地址位于内部SRAM，则是2个周期；如果地址位于AHB、VPB等外设总线上（例如访问外设的寄存器），由于局部总线和外设总线桥接还有额外延时，因此需要再增加一些周期数</a:t>
            </a:r>
          </a:p>
          <a:p>
            <a:r>
              <a:rPr lang="zh-CN" altLang="en-US" sz="1200" b="1">
                <a:ea typeface="+mn-lt"/>
                <a:cs typeface="+mn-lt"/>
              </a:rPr>
              <a:t>3、LDR指令需要增加2个总线周期。同理，如果地址位于内部SRAM，则是3个周期；如果地址在外设总线上，同样需要再增加一些周期数，</a:t>
            </a:r>
          </a:p>
          <a:p>
            <a:r>
              <a:rPr lang="zh-CN" altLang="en-US" sz="1200" b="1">
                <a:ea typeface="+mn-lt"/>
                <a:cs typeface="+mn-lt"/>
              </a:rPr>
              <a:t>4、对于一次操作多个寄存器的STM、LDM类指令，指令周期数与STR、LDR类似，但每增加一个寄存器需要增加一个总线周期，例如当地址位于内部SRAM、寄存器个数为N时，执行周期数为1+N（STM）和2+N（LDM）。 </a:t>
            </a:r>
          </a:p>
          <a:p>
            <a:r>
              <a:rPr lang="zh-CN" altLang="en-US" sz="1200" b="1">
                <a:ea typeface="+mn-lt"/>
                <a:cs typeface="+mn-lt"/>
              </a:rPr>
              <a:t>5、无条件跳转语句和跳转语句成功跳转，需要重新填充流水线，因此至少需要3个周期（假设访问程序存储空间是单周期的）。 </a:t>
            </a:r>
          </a:p>
          <a:p>
            <a:r>
              <a:rPr lang="en-US" altLang="zh-CN" sz="1200" b="1">
                <a:ea typeface="+mn-lt"/>
                <a:cs typeface="+mn-lt"/>
              </a:rPr>
              <a:t>6</a:t>
            </a:r>
            <a:r>
              <a:rPr lang="zh-CN" altLang="en-US" sz="1200" b="1">
                <a:ea typeface="+mn-lt"/>
                <a:cs typeface="+mn-lt"/>
              </a:rPr>
              <a:t>、乘法指令根据操作数位数的不同，从2-5个周期都有可能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" y="3811905"/>
            <a:ext cx="3013710" cy="30137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420" y="3853815"/>
            <a:ext cx="4035425" cy="2971165"/>
          </a:xfrm>
          <a:prstGeom prst="rect">
            <a:avLst/>
          </a:prstGeom>
          <a:ln w="28575" cmpd="sng">
            <a:solidFill>
              <a:srgbClr val="0070C0"/>
            </a:solidFill>
            <a:prstDash val="solid"/>
          </a:ln>
        </p:spPr>
      </p:pic>
      <p:graphicFrame>
        <p:nvGraphicFramePr>
          <p:cNvPr id="6" name="对象 5"/>
          <p:cNvGraphicFramePr/>
          <p:nvPr/>
        </p:nvGraphicFramePr>
        <p:xfrm>
          <a:off x="7141210" y="3853815"/>
          <a:ext cx="5050790" cy="2970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r:id="rId5" imgW="9029700" imgH="4991100" progId="Paint.Picture">
                  <p:embed/>
                </p:oleObj>
              </mc:Choice>
              <mc:Fallback>
                <p:oleObj r:id="rId5" imgW="9029700" imgH="49911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41210" y="3853815"/>
                        <a:ext cx="5050790" cy="2970530"/>
                      </a:xfrm>
                      <a:prstGeom prst="rect">
                        <a:avLst/>
                      </a:prstGeom>
                      <a:ln w="28575" cmpd="sng">
                        <a:solidFill>
                          <a:srgbClr val="7030A0"/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7640" y="431800"/>
            <a:ext cx="4267835" cy="322580"/>
            <a:chOff x="0" y="217708"/>
            <a:chExt cx="2706658" cy="429992"/>
          </a:xfrm>
        </p:grpSpPr>
        <p:sp>
          <p:nvSpPr>
            <p:cNvPr id="3" name="标题 2"/>
            <p:cNvSpPr txBox="1"/>
            <p:nvPr/>
          </p:nvSpPr>
          <p:spPr>
            <a:xfrm>
              <a:off x="637500" y="217708"/>
              <a:ext cx="2069158" cy="42576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第</a:t>
              </a:r>
              <a:r>
                <a:rPr lang="en-US" altLang="zh-CN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3</a:t>
              </a:r>
              <a:r>
                <a:rPr lang="zh-CN" altLang="en-US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章  </a:t>
              </a:r>
              <a:r>
                <a:rPr lang="en-US" altLang="zh-CN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  <a:sym typeface="+mn-ea"/>
                </a:rPr>
                <a:t>CPU</a:t>
              </a:r>
              <a:r>
                <a:rPr lang="zh-CN" altLang="en-US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  <a:sym typeface="+mn-ea"/>
                </a:rPr>
                <a:t>的功能定位</a:t>
              </a:r>
              <a:endPara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221272"/>
              <a:ext cx="482600" cy="4264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52450" y="221272"/>
              <a:ext cx="58539" cy="42642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898525" y="1041400"/>
            <a:ext cx="9835515" cy="55695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endParaRPr lang="zh-CN" altLang="en-US" b="1">
              <a:solidFill>
                <a:srgbClr val="C00000"/>
              </a:solidFill>
            </a:endParaRPr>
          </a:p>
          <a:p>
            <a:r>
              <a:rPr lang="zh-CN" altLang="en-US" sz="2000" b="1">
                <a:solidFill>
                  <a:srgbClr val="C00000"/>
                </a:solidFill>
              </a:rPr>
              <a:t>控制器</a:t>
            </a:r>
            <a:r>
              <a:rPr lang="zh-CN" altLang="en-US"/>
              <a:t> </a:t>
            </a:r>
          </a:p>
          <a:p>
            <a:endParaRPr lang="zh-CN" altLang="en-US"/>
          </a:p>
          <a:p>
            <a:r>
              <a:rPr lang="zh-CN" altLang="en-US"/>
              <a:t>　   </a:t>
            </a:r>
            <a:r>
              <a:rPr lang="zh-CN" altLang="en-US" sz="1600" b="1">
                <a:ea typeface="+mn-lt"/>
                <a:cs typeface="+mn-lt"/>
              </a:rPr>
              <a:t>由程序计数器、指令寄存器、指令译码器、时序产生器和操作控制器组成，</a:t>
            </a:r>
          </a:p>
          <a:p>
            <a:r>
              <a:rPr lang="zh-CN" altLang="en-US" sz="1600" b="1">
                <a:ea typeface="+mn-lt"/>
                <a:cs typeface="+mn-lt"/>
              </a:rPr>
              <a:t>       它是发布命令的“决策机构”，即完成协调和指挥整个计算机系统的操作。</a:t>
            </a:r>
          </a:p>
          <a:p>
            <a:r>
              <a:rPr lang="zh-CN" altLang="en-US" sz="1600" b="1">
                <a:ea typeface="+mn-lt"/>
                <a:cs typeface="+mn-lt"/>
              </a:rPr>
              <a:t>       它的主要功能有：</a:t>
            </a:r>
          </a:p>
          <a:p>
            <a:endParaRPr lang="zh-CN" altLang="en-US" sz="1600" b="1">
              <a:ea typeface="+mn-lt"/>
              <a:cs typeface="+mn-lt"/>
            </a:endParaRPr>
          </a:p>
          <a:p>
            <a:r>
              <a:rPr lang="en-US" altLang="zh-CN" sz="1600" b="1">
                <a:ea typeface="+mn-lt"/>
                <a:cs typeface="+mn-lt"/>
              </a:rPr>
              <a:t>	</a:t>
            </a:r>
            <a:r>
              <a:rPr lang="zh-CN" altLang="en-US" sz="1600" b="1">
                <a:ea typeface="+mn-lt"/>
                <a:cs typeface="+mn-lt"/>
              </a:rPr>
              <a:t>(1)从内存中取出指令编码，并指出下一条指令在内存中的位置</a:t>
            </a:r>
          </a:p>
          <a:p>
            <a:r>
              <a:rPr lang="en-US" altLang="zh-CN" sz="1600" b="1">
                <a:ea typeface="+mn-lt"/>
                <a:cs typeface="+mn-lt"/>
              </a:rPr>
              <a:t>	</a:t>
            </a:r>
            <a:r>
              <a:rPr lang="zh-CN" altLang="en-US" sz="1600" b="1">
                <a:ea typeface="+mn-lt"/>
                <a:cs typeface="+mn-lt"/>
              </a:rPr>
              <a:t>(2)对指令进行译码或测试，并产生相应的操作控制信号，以便运行规定的动作</a:t>
            </a:r>
          </a:p>
          <a:p>
            <a:r>
              <a:rPr lang="en-US" altLang="zh-CN" sz="1600" b="1">
                <a:ea typeface="+mn-lt"/>
                <a:cs typeface="+mn-lt"/>
              </a:rPr>
              <a:t>	</a:t>
            </a:r>
            <a:r>
              <a:rPr lang="zh-CN" altLang="en-US" sz="1600" b="1">
                <a:ea typeface="+mn-lt"/>
                <a:cs typeface="+mn-lt"/>
              </a:rPr>
              <a:t>(3)指挥并控制运算器、寄存器进行算术、逻辑运算</a:t>
            </a:r>
          </a:p>
          <a:p>
            <a:r>
              <a:rPr lang="en-US" altLang="zh-CN" sz="1600" b="1">
                <a:ea typeface="+mn-lt"/>
                <a:cs typeface="+mn-lt"/>
              </a:rPr>
              <a:t>	</a:t>
            </a:r>
            <a:r>
              <a:rPr lang="zh-CN" altLang="en-US" sz="1600" b="1">
                <a:ea typeface="+mn-lt"/>
                <a:cs typeface="+mn-lt"/>
                <a:sym typeface="+mn-ea"/>
              </a:rPr>
              <a:t>(</a:t>
            </a:r>
            <a:r>
              <a:rPr lang="en-US" altLang="zh-CN" sz="1600" b="1">
                <a:ea typeface="+mn-lt"/>
                <a:cs typeface="+mn-lt"/>
                <a:sym typeface="+mn-ea"/>
              </a:rPr>
              <a:t>4</a:t>
            </a:r>
            <a:r>
              <a:rPr lang="zh-CN" altLang="en-US" sz="1600" b="1">
                <a:ea typeface="+mn-lt"/>
                <a:cs typeface="+mn-lt"/>
                <a:sym typeface="+mn-ea"/>
              </a:rPr>
              <a:t>)指挥并控制CPU、内存和输入/输出设备之间进行数据访问</a:t>
            </a:r>
            <a:endParaRPr lang="zh-CN" altLang="en-US"/>
          </a:p>
          <a:p>
            <a:endParaRPr lang="zh-CN" altLang="en-US"/>
          </a:p>
          <a:p>
            <a:r>
              <a:rPr lang="zh-CN" altLang="en-US" sz="2000" b="1">
                <a:solidFill>
                  <a:srgbClr val="C00000"/>
                </a:solidFill>
              </a:rPr>
              <a:t>运算器</a:t>
            </a:r>
            <a:r>
              <a:rPr lang="zh-CN" altLang="en-US"/>
              <a:t> </a:t>
            </a:r>
          </a:p>
          <a:p>
            <a:endParaRPr lang="zh-CN" altLang="en-US"/>
          </a:p>
          <a:p>
            <a:r>
              <a:rPr lang="zh-CN" altLang="en-US"/>
              <a:t>　　</a:t>
            </a:r>
            <a:r>
              <a:rPr lang="zh-CN" altLang="en-US" sz="1600" b="1">
                <a:ea typeface="+mn-lt"/>
                <a:cs typeface="+mn-lt"/>
              </a:rPr>
              <a:t>由算术逻辑单元(</a:t>
            </a:r>
            <a:r>
              <a:rPr lang="zh-CN" altLang="en-US" sz="1600" b="1">
                <a:solidFill>
                  <a:srgbClr val="C00000"/>
                </a:solidFill>
                <a:ea typeface="+mn-lt"/>
                <a:cs typeface="+mn-lt"/>
              </a:rPr>
              <a:t>ALU</a:t>
            </a:r>
            <a:r>
              <a:rPr lang="zh-CN" altLang="en-US" sz="1600" b="1">
                <a:ea typeface="+mn-lt"/>
                <a:cs typeface="+mn-lt"/>
              </a:rPr>
              <a:t>)、累加寄存器、数据缓冲寄存器和状态条件寄存器组成，它是数据加工处理部件。                运算器接受控制器的命令而进行动作 ，是执行部件。 </a:t>
            </a:r>
          </a:p>
          <a:p>
            <a:r>
              <a:rPr lang="zh-CN" altLang="en-US" sz="1600" b="1">
                <a:ea typeface="+mn-lt"/>
                <a:cs typeface="+mn-lt"/>
              </a:rPr>
              <a:t>       运算器主要功能：</a:t>
            </a:r>
          </a:p>
          <a:p>
            <a:endParaRPr lang="zh-CN" altLang="en-US" sz="1600" b="1">
              <a:ea typeface="+mn-lt"/>
              <a:cs typeface="+mn-lt"/>
            </a:endParaRPr>
          </a:p>
          <a:p>
            <a:r>
              <a:rPr lang="en-US" altLang="zh-CN" sz="1600" b="1">
                <a:ea typeface="+mn-lt"/>
                <a:cs typeface="+mn-lt"/>
              </a:rPr>
              <a:t>	</a:t>
            </a:r>
            <a:r>
              <a:rPr lang="zh-CN" altLang="en-US" sz="1600" b="1">
                <a:ea typeface="+mn-lt"/>
                <a:cs typeface="+mn-lt"/>
              </a:rPr>
              <a:t>(1)执行所有的算术运算</a:t>
            </a:r>
          </a:p>
          <a:p>
            <a:r>
              <a:rPr lang="en-US" altLang="zh-CN" sz="1600" b="1">
                <a:ea typeface="+mn-lt"/>
                <a:cs typeface="+mn-lt"/>
              </a:rPr>
              <a:t>	</a:t>
            </a:r>
            <a:r>
              <a:rPr lang="zh-CN" altLang="en-US" sz="1600" b="1">
                <a:ea typeface="+mn-lt"/>
                <a:cs typeface="+mn-lt"/>
              </a:rPr>
              <a:t>(2)执行所有的逻辑运算</a:t>
            </a:r>
          </a:p>
          <a:p>
            <a:endParaRPr lang="zh-CN" altLang="en-US" sz="1600" b="1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/>
        </p:nvGraphicFramePr>
        <p:xfrm>
          <a:off x="7216140" y="0"/>
          <a:ext cx="3803650" cy="2369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3" r:id="rId3" imgW="8590915" imgH="8867775" progId="Paint.Picture">
                  <p:embed/>
                </p:oleObj>
              </mc:Choice>
              <mc:Fallback>
                <p:oleObj r:id="rId3" imgW="8590915" imgH="88677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16140" y="0"/>
                        <a:ext cx="3803650" cy="2369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7216140" y="2620645"/>
          <a:ext cx="4292600" cy="4055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" r:id="rId5" imgW="11287125" imgH="10277475" progId="Paint.Picture">
                  <p:embed/>
                </p:oleObj>
              </mc:Choice>
              <mc:Fallback>
                <p:oleObj r:id="rId5" imgW="11287125" imgH="102774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16140" y="2620645"/>
                        <a:ext cx="4292600" cy="4055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137160" y="0"/>
          <a:ext cx="6955155" cy="387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" r:id="rId7" imgW="4895215" imgH="9839325" progId="Paint.Picture">
                  <p:embed/>
                </p:oleObj>
              </mc:Choice>
              <mc:Fallback>
                <p:oleObj r:id="rId7" imgW="4895215" imgH="98393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7160" y="0"/>
                        <a:ext cx="6955155" cy="387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118110" y="3964305"/>
          <a:ext cx="6974205" cy="271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r:id="rId9" imgW="6323965" imgH="8372475" progId="Paint.Picture">
                  <p:embed/>
                </p:oleObj>
              </mc:Choice>
              <mc:Fallback>
                <p:oleObj r:id="rId9" imgW="6323965" imgH="837247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8110" y="3964305"/>
                        <a:ext cx="6974205" cy="2712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58545" y="658495"/>
            <a:ext cx="1791970" cy="368300"/>
          </a:xfrm>
          <a:prstGeom prst="rect">
            <a:avLst/>
          </a:prstGeom>
          <a:solidFill>
            <a:schemeClr val="accent4"/>
          </a:solidFill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指令流水线思想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5464" y="658711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10" name="object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404745" y="2723198"/>
          <a:ext cx="6572250" cy="3341372"/>
        </p:xfrm>
        <a:graphic>
          <a:graphicData uri="http://schemas.openxmlformats.org/drawingml/2006/table">
            <a:tbl>
              <a:tblPr/>
              <a:tblGrid>
                <a:gridCol w="6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88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6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68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WB1</a:t>
                      </a:r>
                      <a:endParaRPr kumimoji="0" lang="zh-CN" altLang="zh-CN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2222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104775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WB2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104775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EX1</a:t>
                      </a: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22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104775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EX2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22098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104775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RD1</a:t>
                      </a: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22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10541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RD2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22098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10541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0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ID1</a:t>
                      </a: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104775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22415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104775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415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3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104775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ID2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2222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104775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IF1</a:t>
                      </a:r>
                      <a:endParaRPr kumimoji="0" lang="zh-CN" altLang="zh-CN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104775" marB="0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IF2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2222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104775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815" name="object 9"/>
          <p:cNvSpPr/>
          <p:nvPr/>
        </p:nvSpPr>
        <p:spPr>
          <a:xfrm>
            <a:off x="2322195" y="2121535"/>
            <a:ext cx="174625" cy="630238"/>
          </a:xfrm>
          <a:custGeom>
            <a:avLst/>
            <a:gdLst/>
            <a:ahLst/>
            <a:cxnLst>
              <a:cxn ang="0">
                <a:pos x="174497" y="174585"/>
              </a:cxn>
              <a:cxn ang="0">
                <a:pos x="86867" y="0"/>
              </a:cxn>
              <a:cxn ang="0">
                <a:pos x="0" y="174585"/>
              </a:cxn>
              <a:cxn ang="0">
                <a:pos x="69342" y="118597"/>
              </a:cxn>
              <a:cxn ang="0">
                <a:pos x="69342" y="104446"/>
              </a:cxn>
              <a:cxn ang="0">
                <a:pos x="104393" y="104446"/>
              </a:cxn>
              <a:cxn ang="0">
                <a:pos x="104393" y="118474"/>
              </a:cxn>
              <a:cxn ang="0">
                <a:pos x="174497" y="174585"/>
              </a:cxn>
              <a:cxn ang="0">
                <a:pos x="86867" y="104446"/>
              </a:cxn>
              <a:cxn ang="0">
                <a:pos x="69342" y="104446"/>
              </a:cxn>
              <a:cxn ang="0">
                <a:pos x="69342" y="118597"/>
              </a:cxn>
              <a:cxn ang="0">
                <a:pos x="86867" y="104446"/>
              </a:cxn>
              <a:cxn ang="0">
                <a:pos x="104393" y="629730"/>
              </a:cxn>
              <a:cxn ang="0">
                <a:pos x="104393" y="118474"/>
              </a:cxn>
              <a:cxn ang="0">
                <a:pos x="86867" y="104446"/>
              </a:cxn>
              <a:cxn ang="0">
                <a:pos x="69342" y="118597"/>
              </a:cxn>
              <a:cxn ang="0">
                <a:pos x="69342" y="629730"/>
              </a:cxn>
              <a:cxn ang="0">
                <a:pos x="104393" y="629730"/>
              </a:cxn>
              <a:cxn ang="0">
                <a:pos x="104393" y="118474"/>
              </a:cxn>
              <a:cxn ang="0">
                <a:pos x="104393" y="104446"/>
              </a:cxn>
              <a:cxn ang="0">
                <a:pos x="86867" y="104446"/>
              </a:cxn>
              <a:cxn ang="0">
                <a:pos x="104393" y="118474"/>
              </a:cxn>
            </a:cxnLst>
            <a:rect l="0" t="0" r="0" b="0"/>
            <a:pathLst>
              <a:path w="174625" h="629919">
                <a:moveTo>
                  <a:pt x="174497" y="174497"/>
                </a:moveTo>
                <a:lnTo>
                  <a:pt x="86867" y="0"/>
                </a:lnTo>
                <a:lnTo>
                  <a:pt x="0" y="174497"/>
                </a:lnTo>
                <a:lnTo>
                  <a:pt x="69342" y="118537"/>
                </a:lnTo>
                <a:lnTo>
                  <a:pt x="69342" y="104393"/>
                </a:lnTo>
                <a:lnTo>
                  <a:pt x="104393" y="104393"/>
                </a:lnTo>
                <a:lnTo>
                  <a:pt x="104393" y="118414"/>
                </a:lnTo>
                <a:lnTo>
                  <a:pt x="174497" y="174497"/>
                </a:lnTo>
                <a:close/>
              </a:path>
              <a:path w="174625" h="629919">
                <a:moveTo>
                  <a:pt x="86867" y="104393"/>
                </a:moveTo>
                <a:lnTo>
                  <a:pt x="69342" y="104393"/>
                </a:lnTo>
                <a:lnTo>
                  <a:pt x="69342" y="118537"/>
                </a:lnTo>
                <a:lnTo>
                  <a:pt x="86867" y="104393"/>
                </a:lnTo>
                <a:close/>
              </a:path>
              <a:path w="174625" h="629919">
                <a:moveTo>
                  <a:pt x="104393" y="629411"/>
                </a:moveTo>
                <a:lnTo>
                  <a:pt x="104393" y="118414"/>
                </a:lnTo>
                <a:lnTo>
                  <a:pt x="86867" y="104393"/>
                </a:lnTo>
                <a:lnTo>
                  <a:pt x="69342" y="118537"/>
                </a:lnTo>
                <a:lnTo>
                  <a:pt x="69342" y="629411"/>
                </a:lnTo>
                <a:lnTo>
                  <a:pt x="104393" y="629411"/>
                </a:lnTo>
                <a:close/>
              </a:path>
              <a:path w="174625" h="629919">
                <a:moveTo>
                  <a:pt x="104393" y="118414"/>
                </a:moveTo>
                <a:lnTo>
                  <a:pt x="104393" y="104393"/>
                </a:lnTo>
                <a:lnTo>
                  <a:pt x="86867" y="104393"/>
                </a:lnTo>
                <a:lnTo>
                  <a:pt x="104393" y="118414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16" name="object 10"/>
          <p:cNvSpPr/>
          <p:nvPr/>
        </p:nvSpPr>
        <p:spPr>
          <a:xfrm>
            <a:off x="5621020" y="2167573"/>
            <a:ext cx="141288" cy="584200"/>
          </a:xfrm>
          <a:custGeom>
            <a:avLst/>
            <a:gdLst/>
            <a:ahLst/>
            <a:cxnLst>
              <a:cxn ang="0">
                <a:pos x="141159" y="140513"/>
              </a:cxn>
              <a:cxn ang="0">
                <a:pos x="70579" y="0"/>
              </a:cxn>
              <a:cxn ang="0">
                <a:pos x="0" y="140513"/>
              </a:cxn>
              <a:cxn ang="0">
                <a:pos x="63675" y="89531"/>
              </a:cxn>
              <a:cxn ang="0">
                <a:pos x="63675" y="84003"/>
              </a:cxn>
              <a:cxn ang="0">
                <a:pos x="77485" y="84003"/>
              </a:cxn>
              <a:cxn ang="0">
                <a:pos x="77485" y="89531"/>
              </a:cxn>
              <a:cxn ang="0">
                <a:pos x="141159" y="140513"/>
              </a:cxn>
              <a:cxn ang="0">
                <a:pos x="70579" y="84003"/>
              </a:cxn>
              <a:cxn ang="0">
                <a:pos x="63675" y="84003"/>
              </a:cxn>
              <a:cxn ang="0">
                <a:pos x="63675" y="89531"/>
              </a:cxn>
              <a:cxn ang="0">
                <a:pos x="70579" y="84003"/>
              </a:cxn>
              <a:cxn ang="0">
                <a:pos x="77485" y="584200"/>
              </a:cxn>
              <a:cxn ang="0">
                <a:pos x="77485" y="89531"/>
              </a:cxn>
              <a:cxn ang="0">
                <a:pos x="70579" y="84003"/>
              </a:cxn>
              <a:cxn ang="0">
                <a:pos x="63675" y="89531"/>
              </a:cxn>
              <a:cxn ang="0">
                <a:pos x="63675" y="584200"/>
              </a:cxn>
              <a:cxn ang="0">
                <a:pos x="77485" y="584200"/>
              </a:cxn>
              <a:cxn ang="0">
                <a:pos x="77485" y="89531"/>
              </a:cxn>
              <a:cxn ang="0">
                <a:pos x="77485" y="84003"/>
              </a:cxn>
              <a:cxn ang="0">
                <a:pos x="70579" y="84003"/>
              </a:cxn>
              <a:cxn ang="0">
                <a:pos x="77485" y="89531"/>
              </a:cxn>
            </a:cxnLst>
            <a:rect l="0" t="0" r="0" b="0"/>
            <a:pathLst>
              <a:path w="140335" h="582930">
                <a:moveTo>
                  <a:pt x="140207" y="140208"/>
                </a:moveTo>
                <a:lnTo>
                  <a:pt x="70103" y="0"/>
                </a:lnTo>
                <a:lnTo>
                  <a:pt x="0" y="140208"/>
                </a:lnTo>
                <a:lnTo>
                  <a:pt x="63246" y="89336"/>
                </a:lnTo>
                <a:lnTo>
                  <a:pt x="63246" y="83820"/>
                </a:lnTo>
                <a:lnTo>
                  <a:pt x="76962" y="83820"/>
                </a:lnTo>
                <a:lnTo>
                  <a:pt x="76962" y="89336"/>
                </a:lnTo>
                <a:lnTo>
                  <a:pt x="140207" y="140208"/>
                </a:lnTo>
                <a:close/>
              </a:path>
              <a:path w="140335" h="582930">
                <a:moveTo>
                  <a:pt x="70103" y="83820"/>
                </a:moveTo>
                <a:lnTo>
                  <a:pt x="63246" y="83820"/>
                </a:lnTo>
                <a:lnTo>
                  <a:pt x="63246" y="89336"/>
                </a:lnTo>
                <a:lnTo>
                  <a:pt x="70103" y="83820"/>
                </a:lnTo>
                <a:close/>
              </a:path>
              <a:path w="140335" h="582930">
                <a:moveTo>
                  <a:pt x="76962" y="582930"/>
                </a:moveTo>
                <a:lnTo>
                  <a:pt x="76962" y="89336"/>
                </a:lnTo>
                <a:lnTo>
                  <a:pt x="70103" y="83820"/>
                </a:lnTo>
                <a:lnTo>
                  <a:pt x="63246" y="89336"/>
                </a:lnTo>
                <a:lnTo>
                  <a:pt x="63246" y="582930"/>
                </a:lnTo>
                <a:lnTo>
                  <a:pt x="76962" y="582930"/>
                </a:lnTo>
                <a:close/>
              </a:path>
              <a:path w="140335" h="582930">
                <a:moveTo>
                  <a:pt x="76962" y="89336"/>
                </a:moveTo>
                <a:lnTo>
                  <a:pt x="76962" y="83820"/>
                </a:lnTo>
                <a:lnTo>
                  <a:pt x="70103" y="83820"/>
                </a:lnTo>
                <a:lnTo>
                  <a:pt x="76962" y="8933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17" name="object 12"/>
          <p:cNvSpPr/>
          <p:nvPr/>
        </p:nvSpPr>
        <p:spPr>
          <a:xfrm>
            <a:off x="8992870" y="5990273"/>
            <a:ext cx="773113" cy="157162"/>
          </a:xfrm>
          <a:custGeom>
            <a:avLst/>
            <a:gdLst/>
            <a:ahLst/>
            <a:cxnLst>
              <a:cxn ang="0">
                <a:pos x="678255" y="78013"/>
              </a:cxn>
              <a:cxn ang="0">
                <a:pos x="665959" y="62865"/>
              </a:cxn>
              <a:cxn ang="0">
                <a:pos x="0" y="62865"/>
              </a:cxn>
              <a:cxn ang="0">
                <a:pos x="0" y="93918"/>
              </a:cxn>
              <a:cxn ang="0">
                <a:pos x="665468" y="93918"/>
              </a:cxn>
              <a:cxn ang="0">
                <a:pos x="678255" y="78013"/>
              </a:cxn>
              <a:cxn ang="0">
                <a:pos x="772847" y="78013"/>
              </a:cxn>
              <a:cxn ang="0">
                <a:pos x="614931" y="0"/>
              </a:cxn>
              <a:cxn ang="0">
                <a:pos x="665959" y="62865"/>
              </a:cxn>
              <a:cxn ang="0">
                <a:pos x="678255" y="62865"/>
              </a:cxn>
              <a:cxn ang="0">
                <a:pos x="678255" y="125197"/>
              </a:cxn>
              <a:cxn ang="0">
                <a:pos x="772847" y="78013"/>
              </a:cxn>
              <a:cxn ang="0">
                <a:pos x="678255" y="125197"/>
              </a:cxn>
              <a:cxn ang="0">
                <a:pos x="678255" y="93918"/>
              </a:cxn>
              <a:cxn ang="0">
                <a:pos x="665468" y="93918"/>
              </a:cxn>
              <a:cxn ang="0">
                <a:pos x="614931" y="156784"/>
              </a:cxn>
              <a:cxn ang="0">
                <a:pos x="678255" y="125197"/>
              </a:cxn>
              <a:cxn ang="0">
                <a:pos x="678255" y="93918"/>
              </a:cxn>
              <a:cxn ang="0">
                <a:pos x="678255" y="78013"/>
              </a:cxn>
              <a:cxn ang="0">
                <a:pos x="665468" y="93918"/>
              </a:cxn>
              <a:cxn ang="0">
                <a:pos x="678255" y="93918"/>
              </a:cxn>
              <a:cxn ang="0">
                <a:pos x="678255" y="78013"/>
              </a:cxn>
              <a:cxn ang="0">
                <a:pos x="678255" y="62865"/>
              </a:cxn>
              <a:cxn ang="0">
                <a:pos x="665959" y="62865"/>
              </a:cxn>
              <a:cxn ang="0">
                <a:pos x="678255" y="78013"/>
              </a:cxn>
            </a:cxnLst>
            <a:rect l="0" t="0" r="0" b="0"/>
            <a:pathLst>
              <a:path w="772159" h="158114">
                <a:moveTo>
                  <a:pt x="677418" y="78486"/>
                </a:moveTo>
                <a:lnTo>
                  <a:pt x="665137" y="63246"/>
                </a:lnTo>
                <a:lnTo>
                  <a:pt x="0" y="63246"/>
                </a:lnTo>
                <a:lnTo>
                  <a:pt x="0" y="94487"/>
                </a:lnTo>
                <a:lnTo>
                  <a:pt x="664647" y="94487"/>
                </a:lnTo>
                <a:lnTo>
                  <a:pt x="677418" y="78486"/>
                </a:lnTo>
                <a:close/>
              </a:path>
              <a:path w="772159" h="158114">
                <a:moveTo>
                  <a:pt x="771893" y="78486"/>
                </a:moveTo>
                <a:lnTo>
                  <a:pt x="614172" y="0"/>
                </a:lnTo>
                <a:lnTo>
                  <a:pt x="665137" y="63246"/>
                </a:lnTo>
                <a:lnTo>
                  <a:pt x="677418" y="63246"/>
                </a:lnTo>
                <a:lnTo>
                  <a:pt x="677418" y="125955"/>
                </a:lnTo>
                <a:lnTo>
                  <a:pt x="771893" y="78486"/>
                </a:lnTo>
                <a:close/>
              </a:path>
              <a:path w="772159" h="158114">
                <a:moveTo>
                  <a:pt x="677418" y="125955"/>
                </a:moveTo>
                <a:lnTo>
                  <a:pt x="677418" y="94487"/>
                </a:lnTo>
                <a:lnTo>
                  <a:pt x="664647" y="94487"/>
                </a:lnTo>
                <a:lnTo>
                  <a:pt x="614172" y="157734"/>
                </a:lnTo>
                <a:lnTo>
                  <a:pt x="677418" y="125955"/>
                </a:lnTo>
                <a:close/>
              </a:path>
              <a:path w="772159" h="158114">
                <a:moveTo>
                  <a:pt x="677418" y="94487"/>
                </a:moveTo>
                <a:lnTo>
                  <a:pt x="677418" y="78486"/>
                </a:lnTo>
                <a:lnTo>
                  <a:pt x="664647" y="94487"/>
                </a:lnTo>
                <a:lnTo>
                  <a:pt x="677418" y="94487"/>
                </a:lnTo>
                <a:close/>
              </a:path>
              <a:path w="772159" h="158114">
                <a:moveTo>
                  <a:pt x="677418" y="78486"/>
                </a:moveTo>
                <a:lnTo>
                  <a:pt x="677418" y="63246"/>
                </a:lnTo>
                <a:lnTo>
                  <a:pt x="665137" y="63246"/>
                </a:lnTo>
                <a:lnTo>
                  <a:pt x="677418" y="7848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object 14"/>
          <p:cNvSpPr txBox="1"/>
          <p:nvPr/>
        </p:nvSpPr>
        <p:spPr>
          <a:xfrm>
            <a:off x="5816283" y="2112010"/>
            <a:ext cx="928688" cy="41910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 marR="0" defTabSz="914400">
              <a:spcBef>
                <a:spcPts val="95"/>
              </a:spcBef>
              <a:buClrTx/>
              <a:buSzTx/>
              <a:buFontTx/>
              <a:defRPr/>
            </a:pPr>
            <a:r>
              <a:rPr kumimoji="0" lang="zh-CN" altLang="en-US" sz="2650" b="1" kern="1200" cap="none" spc="-1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Tahoma" panose="020B0604030504040204"/>
              </a:rPr>
              <a:t>指令</a:t>
            </a:r>
            <a:r>
              <a:rPr kumimoji="0" lang="en-US" altLang="zh-CN" sz="2650" b="1" kern="1200" cap="none" spc="-1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Tahoma" panose="020B0604030504040204"/>
              </a:rPr>
              <a:t>1</a:t>
            </a:r>
            <a:endParaRPr kumimoji="0" sz="2650" kern="1200" cap="none" spc="0" normalizeH="0" baseline="0" noProof="0" dirty="0">
              <a:latin typeface="华文楷体" panose="02010600040101010101" pitchFamily="2" charset="-122"/>
              <a:ea typeface="华文楷体" panose="02010600040101010101" pitchFamily="2" charset="-122"/>
              <a:cs typeface="Tahoma" panose="020B0604030504040204"/>
            </a:endParaRPr>
          </a:p>
        </p:txBody>
      </p:sp>
      <p:sp>
        <p:nvSpPr>
          <p:cNvPr id="13" name="object 15"/>
          <p:cNvSpPr txBox="1"/>
          <p:nvPr/>
        </p:nvSpPr>
        <p:spPr>
          <a:xfrm>
            <a:off x="9097645" y="2240598"/>
            <a:ext cx="1031875" cy="41910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 marR="0" defTabSz="914400">
              <a:spcBef>
                <a:spcPts val="95"/>
              </a:spcBef>
              <a:buClrTx/>
              <a:buSzTx/>
              <a:buFontTx/>
              <a:defRPr/>
            </a:pPr>
            <a:r>
              <a:rPr kumimoji="0" lang="zh-CN" altLang="en-US" sz="2650" b="1" kern="1200" cap="none" spc="-1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Tahoma" panose="020B0604030504040204"/>
              </a:rPr>
              <a:t>指令</a:t>
            </a:r>
            <a:r>
              <a:rPr kumimoji="0" lang="en-US" altLang="zh-CN" sz="2650" b="1" kern="1200" cap="none" spc="-1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Tahoma" panose="020B0604030504040204"/>
              </a:rPr>
              <a:t>2</a:t>
            </a:r>
            <a:endParaRPr kumimoji="0" lang="zh-CN" altLang="en-US" sz="2650" kern="1200" cap="none" spc="0" normalizeH="0" baseline="0" noProof="0" dirty="0">
              <a:latin typeface="华文楷体" panose="02010600040101010101" pitchFamily="2" charset="-122"/>
              <a:ea typeface="华文楷体" panose="02010600040101010101" pitchFamily="2" charset="-122"/>
              <a:cs typeface="Tahoma" panose="020B0604030504040204"/>
            </a:endParaRPr>
          </a:p>
        </p:txBody>
      </p:sp>
      <p:sp>
        <p:nvSpPr>
          <p:cNvPr id="14" name="object 16"/>
          <p:cNvSpPr txBox="1"/>
          <p:nvPr/>
        </p:nvSpPr>
        <p:spPr>
          <a:xfrm>
            <a:off x="2568258" y="6133148"/>
            <a:ext cx="6424613" cy="41910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 marR="0" defTabSz="914400">
              <a:spcBef>
                <a:spcPts val="95"/>
              </a:spcBef>
              <a:buClrTx/>
              <a:buSzTx/>
              <a:buFontTx/>
              <a:tabLst>
                <a:tab pos="776605" algn="l"/>
                <a:tab pos="1541145" algn="l"/>
                <a:tab pos="2305685" algn="l"/>
                <a:tab pos="3070225" algn="l"/>
                <a:tab pos="3834765" algn="l"/>
                <a:tab pos="4599305" algn="l"/>
              </a:tabLst>
              <a:defRPr/>
            </a:pPr>
            <a:r>
              <a:rPr kumimoji="0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1</a:t>
            </a:r>
            <a:r>
              <a:rPr kumimoji="0" lang="en-US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    </a:t>
            </a:r>
            <a:r>
              <a:rPr kumimoji="0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2</a:t>
            </a:r>
            <a:r>
              <a:rPr kumimoji="0" lang="en-US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     </a:t>
            </a:r>
            <a:r>
              <a:rPr kumimoji="0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3	</a:t>
            </a:r>
            <a:r>
              <a:rPr kumimoji="0" lang="en-US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     </a:t>
            </a:r>
            <a:r>
              <a:rPr kumimoji="0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4	</a:t>
            </a:r>
            <a:r>
              <a:rPr kumimoji="0" lang="en-US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    </a:t>
            </a:r>
            <a:r>
              <a:rPr kumimoji="0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5	</a:t>
            </a:r>
            <a:r>
              <a:rPr kumimoji="0" lang="en-US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   </a:t>
            </a:r>
            <a:r>
              <a:rPr kumimoji="0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6	</a:t>
            </a:r>
            <a:r>
              <a:rPr kumimoji="0" lang="en-US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  </a:t>
            </a:r>
            <a:r>
              <a:rPr kumimoji="0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7</a:t>
            </a:r>
            <a:r>
              <a:rPr kumimoji="0" lang="en-US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    8     9   10</a:t>
            </a:r>
            <a:endParaRPr kumimoji="0" sz="2650" kern="1200" cap="none" spc="0" normalizeH="0" baseline="0" noProof="0" dirty="0">
              <a:solidFill>
                <a:srgbClr val="C00000"/>
              </a:solidFill>
              <a:latin typeface="Tahoma" panose="020B0604030504040204"/>
              <a:ea typeface="宋体" panose="02010600030101010101" pitchFamily="2" charset="-122"/>
              <a:cs typeface="Tahoma" panose="020B0604030504040204"/>
            </a:endParaRPr>
          </a:p>
        </p:txBody>
      </p:sp>
      <p:sp>
        <p:nvSpPr>
          <p:cNvPr id="15" name="object 17"/>
          <p:cNvSpPr txBox="1"/>
          <p:nvPr/>
        </p:nvSpPr>
        <p:spPr>
          <a:xfrm>
            <a:off x="9061133" y="6207760"/>
            <a:ext cx="1428750" cy="319088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 marR="0" defTabSz="914400">
              <a:spcBef>
                <a:spcPts val="95"/>
              </a:spcBef>
              <a:buClrTx/>
              <a:buSzTx/>
              <a:buFontTx/>
              <a:defRPr/>
            </a:pPr>
            <a:r>
              <a:rPr kumimoji="0" lang="zh-CN" altLang="en-US" sz="2000" b="1" kern="1200" cap="none" spc="-5" normalizeH="0" baseline="0" noProof="0" dirty="0"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机器周期</a:t>
            </a:r>
            <a:r>
              <a:rPr kumimoji="0" sz="2000" b="1" kern="1200" cap="none" spc="-5" normalizeH="0" baseline="0" noProof="0" dirty="0"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T</a:t>
            </a:r>
            <a:endParaRPr kumimoji="0" sz="2000" kern="1200" cap="none" spc="0" normalizeH="0" baseline="0" noProof="0" dirty="0">
              <a:latin typeface="Tahoma" panose="020B0604030504040204"/>
              <a:ea typeface="宋体" panose="02010600030101010101" pitchFamily="2" charset="-122"/>
              <a:cs typeface="Tahoma" panose="020B0604030504040204"/>
            </a:endParaRPr>
          </a:p>
        </p:txBody>
      </p:sp>
      <p:sp>
        <p:nvSpPr>
          <p:cNvPr id="31823" name="object 10"/>
          <p:cNvSpPr/>
          <p:nvPr/>
        </p:nvSpPr>
        <p:spPr>
          <a:xfrm>
            <a:off x="8905558" y="2162810"/>
            <a:ext cx="139700" cy="582613"/>
          </a:xfrm>
          <a:custGeom>
            <a:avLst/>
            <a:gdLst/>
            <a:ahLst/>
            <a:cxnLst>
              <a:cxn ang="0">
                <a:pos x="139573" y="140132"/>
              </a:cxn>
              <a:cxn ang="0">
                <a:pos x="69786" y="0"/>
              </a:cxn>
              <a:cxn ang="0">
                <a:pos x="0" y="140132"/>
              </a:cxn>
              <a:cxn ang="0">
                <a:pos x="62960" y="89287"/>
              </a:cxn>
              <a:cxn ang="0">
                <a:pos x="62960" y="83774"/>
              </a:cxn>
              <a:cxn ang="0">
                <a:pos x="76614" y="83774"/>
              </a:cxn>
              <a:cxn ang="0">
                <a:pos x="76614" y="89287"/>
              </a:cxn>
              <a:cxn ang="0">
                <a:pos x="139573" y="140132"/>
              </a:cxn>
              <a:cxn ang="0">
                <a:pos x="69786" y="83774"/>
              </a:cxn>
              <a:cxn ang="0">
                <a:pos x="62960" y="83774"/>
              </a:cxn>
              <a:cxn ang="0">
                <a:pos x="62960" y="89287"/>
              </a:cxn>
              <a:cxn ang="0">
                <a:pos x="69786" y="83774"/>
              </a:cxn>
              <a:cxn ang="0">
                <a:pos x="76614" y="582613"/>
              </a:cxn>
              <a:cxn ang="0">
                <a:pos x="76614" y="89287"/>
              </a:cxn>
              <a:cxn ang="0">
                <a:pos x="69786" y="83774"/>
              </a:cxn>
              <a:cxn ang="0">
                <a:pos x="62960" y="89287"/>
              </a:cxn>
              <a:cxn ang="0">
                <a:pos x="62960" y="582613"/>
              </a:cxn>
              <a:cxn ang="0">
                <a:pos x="76614" y="582613"/>
              </a:cxn>
              <a:cxn ang="0">
                <a:pos x="76614" y="89287"/>
              </a:cxn>
              <a:cxn ang="0">
                <a:pos x="76614" y="83774"/>
              </a:cxn>
              <a:cxn ang="0">
                <a:pos x="69786" y="83774"/>
              </a:cxn>
              <a:cxn ang="0">
                <a:pos x="76614" y="89287"/>
              </a:cxn>
            </a:cxnLst>
            <a:rect l="0" t="0" r="0" b="0"/>
            <a:pathLst>
              <a:path w="140335" h="582930">
                <a:moveTo>
                  <a:pt x="140207" y="140208"/>
                </a:moveTo>
                <a:lnTo>
                  <a:pt x="70103" y="0"/>
                </a:lnTo>
                <a:lnTo>
                  <a:pt x="0" y="140208"/>
                </a:lnTo>
                <a:lnTo>
                  <a:pt x="63246" y="89336"/>
                </a:lnTo>
                <a:lnTo>
                  <a:pt x="63246" y="83820"/>
                </a:lnTo>
                <a:lnTo>
                  <a:pt x="76962" y="83820"/>
                </a:lnTo>
                <a:lnTo>
                  <a:pt x="76962" y="89336"/>
                </a:lnTo>
                <a:lnTo>
                  <a:pt x="140207" y="140208"/>
                </a:lnTo>
                <a:close/>
              </a:path>
              <a:path w="140335" h="582930">
                <a:moveTo>
                  <a:pt x="70103" y="83820"/>
                </a:moveTo>
                <a:lnTo>
                  <a:pt x="63246" y="83820"/>
                </a:lnTo>
                <a:lnTo>
                  <a:pt x="63246" y="89336"/>
                </a:lnTo>
                <a:lnTo>
                  <a:pt x="70103" y="83820"/>
                </a:lnTo>
                <a:close/>
              </a:path>
              <a:path w="140335" h="582930">
                <a:moveTo>
                  <a:pt x="76962" y="582930"/>
                </a:moveTo>
                <a:lnTo>
                  <a:pt x="76962" y="89336"/>
                </a:lnTo>
                <a:lnTo>
                  <a:pt x="70103" y="83820"/>
                </a:lnTo>
                <a:lnTo>
                  <a:pt x="63246" y="89336"/>
                </a:lnTo>
                <a:lnTo>
                  <a:pt x="63246" y="582930"/>
                </a:lnTo>
                <a:lnTo>
                  <a:pt x="76962" y="582930"/>
                </a:lnTo>
                <a:close/>
              </a:path>
              <a:path w="140335" h="582930">
                <a:moveTo>
                  <a:pt x="76962" y="89336"/>
                </a:moveTo>
                <a:lnTo>
                  <a:pt x="76962" y="83820"/>
                </a:lnTo>
                <a:lnTo>
                  <a:pt x="70103" y="83820"/>
                </a:lnTo>
                <a:lnTo>
                  <a:pt x="76962" y="8933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24" name="矩形 1"/>
          <p:cNvSpPr/>
          <p:nvPr/>
        </p:nvSpPr>
        <p:spPr>
          <a:xfrm>
            <a:off x="1124585" y="1416050"/>
            <a:ext cx="9942195" cy="544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marL="12700" indent="0" defTabSz="914400">
              <a:lnSpc>
                <a:spcPts val="3540"/>
              </a:lnSpc>
              <a:spcBef>
                <a:spcPts val="350"/>
              </a:spcBef>
              <a:buClr>
                <a:srgbClr val="CC3300"/>
              </a:buClr>
              <a:buFont typeface="Arial" panose="020B0604020202020204" pitchFamily="34" charset="0"/>
              <a:buNone/>
              <a:tabLst>
                <a:tab pos="309880" algn="l"/>
              </a:tabLs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若不采用指令流水线技术，执行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条指令可能需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个机器周期，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个机器周期只能执行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条指令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1818" name="object 13"/>
          <p:cNvSpPr txBox="1"/>
          <p:nvPr/>
        </p:nvSpPr>
        <p:spPr>
          <a:xfrm>
            <a:off x="945515" y="2431415"/>
            <a:ext cx="1101725" cy="356362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12065" rIns="0" bIns="0">
            <a:spAutoFit/>
          </a:bodyPr>
          <a:lstStyle/>
          <a:p>
            <a:pPr marL="481330" indent="-139700" algn="ctr">
              <a:lnSpc>
                <a:spcPts val="5625"/>
              </a:lnSpc>
              <a:spcBef>
                <a:spcPts val="290"/>
              </a:spcBef>
            </a:pPr>
            <a:r>
              <a:rPr lang="zh-CN" altLang="zh-CN" sz="2600" b="1" dirty="0">
                <a:latin typeface="Tahoma" panose="020B0604030504040204" pitchFamily="34" charset="0"/>
                <a:cs typeface="Tahoma" panose="020B0604030504040204" pitchFamily="34" charset="0"/>
              </a:rPr>
              <a:t>WB  EX</a:t>
            </a:r>
            <a:endParaRPr lang="en-US" altLang="zh-CN" sz="2600" b="1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481330" indent="-139700" algn="ctr">
              <a:lnSpc>
                <a:spcPts val="5625"/>
              </a:lnSpc>
              <a:spcBef>
                <a:spcPts val="290"/>
              </a:spcBef>
            </a:pPr>
            <a:r>
              <a:rPr lang="en-US" altLang="zh-CN" sz="2600" b="1" dirty="0">
                <a:latin typeface="Tahoma" panose="020B0604030504040204" pitchFamily="34" charset="0"/>
                <a:cs typeface="Tahoma" panose="020B0604030504040204" pitchFamily="34" charset="0"/>
              </a:rPr>
              <a:t>RD</a:t>
            </a:r>
            <a:endParaRPr lang="zh-CN" altLang="zh-CN" sz="2600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481330" indent="-139700" algn="ctr">
              <a:spcBef>
                <a:spcPts val="1850"/>
              </a:spcBef>
            </a:pPr>
            <a:r>
              <a:rPr lang="zh-CN" altLang="zh-CN" sz="2600" b="1" dirty="0">
                <a:latin typeface="Tahoma" panose="020B0604030504040204" pitchFamily="34" charset="0"/>
                <a:cs typeface="Tahoma" panose="020B0604030504040204" pitchFamily="34" charset="0"/>
              </a:rPr>
              <a:t>ID</a:t>
            </a:r>
            <a:endParaRPr lang="zh-CN" altLang="zh-CN" sz="2600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481330" indent="-139700" algn="ctr">
              <a:spcBef>
                <a:spcPts val="2440"/>
              </a:spcBef>
            </a:pPr>
            <a:r>
              <a:rPr lang="zh-CN" altLang="zh-CN" sz="2600" b="1" dirty="0">
                <a:latin typeface="Tahoma" panose="020B0604030504040204" pitchFamily="34" charset="0"/>
                <a:cs typeface="Tahoma" panose="020B0604030504040204" pitchFamily="34" charset="0"/>
              </a:rPr>
              <a:t>IF</a:t>
            </a:r>
            <a:endParaRPr lang="zh-CN" altLang="zh-CN" sz="2600" dirty="0">
              <a:latin typeface="Tahoma" panose="020B0604030504040204" pitchFamily="34" charset="0"/>
              <a:ea typeface="Tahoma" panose="020B0604030504040204" pitchFamily="34" charset="0"/>
            </a:endParaRPr>
          </a:p>
        </p:txBody>
      </p:sp>
      <p:sp>
        <p:nvSpPr>
          <p:cNvPr id="2" name="云形 1"/>
          <p:cNvSpPr/>
          <p:nvPr/>
        </p:nvSpPr>
        <p:spPr>
          <a:xfrm>
            <a:off x="9245600" y="2752090"/>
            <a:ext cx="2834640" cy="122872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CPU</a:t>
            </a:r>
            <a:r>
              <a:rPr lang="zh-CN" altLang="en-US"/>
              <a:t>是复杂时序数字电路系统</a:t>
            </a:r>
          </a:p>
        </p:txBody>
      </p:sp>
      <p:sp>
        <p:nvSpPr>
          <p:cNvPr id="4" name="云形 3"/>
          <p:cNvSpPr/>
          <p:nvPr/>
        </p:nvSpPr>
        <p:spPr>
          <a:xfrm>
            <a:off x="9245600" y="4368165"/>
            <a:ext cx="2834640" cy="122872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指令是分步、分布在不同功能部分渐进执行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983548" y="3016250"/>
          <a:ext cx="6572250" cy="3341690"/>
        </p:xfrm>
        <a:graphic>
          <a:graphicData uri="http://schemas.openxmlformats.org/drawingml/2006/table">
            <a:tbl>
              <a:tblPr/>
              <a:tblGrid>
                <a:gridCol w="655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88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68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WB1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WB2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WB3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WB4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WB5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WB6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EX1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EX2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EX3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EX4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EX5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EX6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EX7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RD1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RD2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RD3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RD4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RD5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RD6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RD7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RD8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ID1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ID2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ID3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ID4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ID5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ID6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ID7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ID8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ID9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IF1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IF2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IF3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IF4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IF5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panose="020B05030201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IF6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IF7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IF8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IF9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IF10</a:t>
                      </a: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839" name="object 9"/>
          <p:cNvSpPr/>
          <p:nvPr/>
        </p:nvSpPr>
        <p:spPr>
          <a:xfrm>
            <a:off x="2880360" y="2400300"/>
            <a:ext cx="174625" cy="628650"/>
          </a:xfrm>
          <a:custGeom>
            <a:avLst/>
            <a:gdLst/>
            <a:ahLst/>
            <a:cxnLst>
              <a:cxn ang="0">
                <a:pos x="174497" y="174145"/>
              </a:cxn>
              <a:cxn ang="0">
                <a:pos x="86867" y="0"/>
              </a:cxn>
              <a:cxn ang="0">
                <a:pos x="0" y="174145"/>
              </a:cxn>
              <a:cxn ang="0">
                <a:pos x="69342" y="118298"/>
              </a:cxn>
              <a:cxn ang="0">
                <a:pos x="69342" y="104183"/>
              </a:cxn>
              <a:cxn ang="0">
                <a:pos x="104393" y="104183"/>
              </a:cxn>
              <a:cxn ang="0">
                <a:pos x="104393" y="118175"/>
              </a:cxn>
              <a:cxn ang="0">
                <a:pos x="174497" y="174145"/>
              </a:cxn>
              <a:cxn ang="0">
                <a:pos x="86867" y="104183"/>
              </a:cxn>
              <a:cxn ang="0">
                <a:pos x="69342" y="104183"/>
              </a:cxn>
              <a:cxn ang="0">
                <a:pos x="69342" y="118298"/>
              </a:cxn>
              <a:cxn ang="0">
                <a:pos x="86867" y="104183"/>
              </a:cxn>
              <a:cxn ang="0">
                <a:pos x="104393" y="628143"/>
              </a:cxn>
              <a:cxn ang="0">
                <a:pos x="104393" y="118175"/>
              </a:cxn>
              <a:cxn ang="0">
                <a:pos x="86867" y="104183"/>
              </a:cxn>
              <a:cxn ang="0">
                <a:pos x="69342" y="118298"/>
              </a:cxn>
              <a:cxn ang="0">
                <a:pos x="69342" y="628143"/>
              </a:cxn>
              <a:cxn ang="0">
                <a:pos x="104393" y="628143"/>
              </a:cxn>
              <a:cxn ang="0">
                <a:pos x="104393" y="118175"/>
              </a:cxn>
              <a:cxn ang="0">
                <a:pos x="104393" y="104183"/>
              </a:cxn>
              <a:cxn ang="0">
                <a:pos x="86867" y="104183"/>
              </a:cxn>
              <a:cxn ang="0">
                <a:pos x="104393" y="118175"/>
              </a:cxn>
            </a:cxnLst>
            <a:rect l="0" t="0" r="0" b="0"/>
            <a:pathLst>
              <a:path w="174625" h="629919">
                <a:moveTo>
                  <a:pt x="174497" y="174497"/>
                </a:moveTo>
                <a:lnTo>
                  <a:pt x="86867" y="0"/>
                </a:lnTo>
                <a:lnTo>
                  <a:pt x="0" y="174497"/>
                </a:lnTo>
                <a:lnTo>
                  <a:pt x="69342" y="118537"/>
                </a:lnTo>
                <a:lnTo>
                  <a:pt x="69342" y="104393"/>
                </a:lnTo>
                <a:lnTo>
                  <a:pt x="104393" y="104393"/>
                </a:lnTo>
                <a:lnTo>
                  <a:pt x="104393" y="118414"/>
                </a:lnTo>
                <a:lnTo>
                  <a:pt x="174497" y="174497"/>
                </a:lnTo>
                <a:close/>
              </a:path>
              <a:path w="174625" h="629919">
                <a:moveTo>
                  <a:pt x="86867" y="104393"/>
                </a:moveTo>
                <a:lnTo>
                  <a:pt x="69342" y="104393"/>
                </a:lnTo>
                <a:lnTo>
                  <a:pt x="69342" y="118537"/>
                </a:lnTo>
                <a:lnTo>
                  <a:pt x="86867" y="104393"/>
                </a:lnTo>
                <a:close/>
              </a:path>
              <a:path w="174625" h="629919">
                <a:moveTo>
                  <a:pt x="104393" y="629411"/>
                </a:moveTo>
                <a:lnTo>
                  <a:pt x="104393" y="118414"/>
                </a:lnTo>
                <a:lnTo>
                  <a:pt x="86867" y="104393"/>
                </a:lnTo>
                <a:lnTo>
                  <a:pt x="69342" y="118537"/>
                </a:lnTo>
                <a:lnTo>
                  <a:pt x="69342" y="629411"/>
                </a:lnTo>
                <a:lnTo>
                  <a:pt x="104393" y="629411"/>
                </a:lnTo>
                <a:close/>
              </a:path>
              <a:path w="174625" h="629919">
                <a:moveTo>
                  <a:pt x="104393" y="118414"/>
                </a:moveTo>
                <a:lnTo>
                  <a:pt x="104393" y="104393"/>
                </a:lnTo>
                <a:lnTo>
                  <a:pt x="86867" y="104393"/>
                </a:lnTo>
                <a:lnTo>
                  <a:pt x="104393" y="118414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40" name="object 10"/>
          <p:cNvSpPr/>
          <p:nvPr/>
        </p:nvSpPr>
        <p:spPr>
          <a:xfrm>
            <a:off x="6179185" y="2446338"/>
            <a:ext cx="141288" cy="582612"/>
          </a:xfrm>
          <a:custGeom>
            <a:avLst/>
            <a:gdLst/>
            <a:ahLst/>
            <a:cxnLst>
              <a:cxn ang="0">
                <a:pos x="141159" y="140132"/>
              </a:cxn>
              <a:cxn ang="0">
                <a:pos x="70579" y="0"/>
              </a:cxn>
              <a:cxn ang="0">
                <a:pos x="0" y="140132"/>
              </a:cxn>
              <a:cxn ang="0">
                <a:pos x="63675" y="89287"/>
              </a:cxn>
              <a:cxn ang="0">
                <a:pos x="63675" y="83774"/>
              </a:cxn>
              <a:cxn ang="0">
                <a:pos x="77485" y="83774"/>
              </a:cxn>
              <a:cxn ang="0">
                <a:pos x="77485" y="89287"/>
              </a:cxn>
              <a:cxn ang="0">
                <a:pos x="141159" y="140132"/>
              </a:cxn>
              <a:cxn ang="0">
                <a:pos x="70579" y="83774"/>
              </a:cxn>
              <a:cxn ang="0">
                <a:pos x="63675" y="83774"/>
              </a:cxn>
              <a:cxn ang="0">
                <a:pos x="63675" y="89287"/>
              </a:cxn>
              <a:cxn ang="0">
                <a:pos x="70579" y="83774"/>
              </a:cxn>
              <a:cxn ang="0">
                <a:pos x="77485" y="582612"/>
              </a:cxn>
              <a:cxn ang="0">
                <a:pos x="77485" y="89287"/>
              </a:cxn>
              <a:cxn ang="0">
                <a:pos x="70579" y="83774"/>
              </a:cxn>
              <a:cxn ang="0">
                <a:pos x="63675" y="89287"/>
              </a:cxn>
              <a:cxn ang="0">
                <a:pos x="63675" y="582612"/>
              </a:cxn>
              <a:cxn ang="0">
                <a:pos x="77485" y="582612"/>
              </a:cxn>
              <a:cxn ang="0">
                <a:pos x="77485" y="89287"/>
              </a:cxn>
              <a:cxn ang="0">
                <a:pos x="77485" y="83774"/>
              </a:cxn>
              <a:cxn ang="0">
                <a:pos x="70579" y="83774"/>
              </a:cxn>
              <a:cxn ang="0">
                <a:pos x="77485" y="89287"/>
              </a:cxn>
            </a:cxnLst>
            <a:rect l="0" t="0" r="0" b="0"/>
            <a:pathLst>
              <a:path w="140335" h="582930">
                <a:moveTo>
                  <a:pt x="140207" y="140208"/>
                </a:moveTo>
                <a:lnTo>
                  <a:pt x="70103" y="0"/>
                </a:lnTo>
                <a:lnTo>
                  <a:pt x="0" y="140208"/>
                </a:lnTo>
                <a:lnTo>
                  <a:pt x="63246" y="89336"/>
                </a:lnTo>
                <a:lnTo>
                  <a:pt x="63246" y="83820"/>
                </a:lnTo>
                <a:lnTo>
                  <a:pt x="76962" y="83820"/>
                </a:lnTo>
                <a:lnTo>
                  <a:pt x="76962" y="89336"/>
                </a:lnTo>
                <a:lnTo>
                  <a:pt x="140207" y="140208"/>
                </a:lnTo>
                <a:close/>
              </a:path>
              <a:path w="140335" h="582930">
                <a:moveTo>
                  <a:pt x="70103" y="83820"/>
                </a:moveTo>
                <a:lnTo>
                  <a:pt x="63246" y="83820"/>
                </a:lnTo>
                <a:lnTo>
                  <a:pt x="63246" y="89336"/>
                </a:lnTo>
                <a:lnTo>
                  <a:pt x="70103" y="83820"/>
                </a:lnTo>
                <a:close/>
              </a:path>
              <a:path w="140335" h="582930">
                <a:moveTo>
                  <a:pt x="76962" y="582930"/>
                </a:moveTo>
                <a:lnTo>
                  <a:pt x="76962" y="89336"/>
                </a:lnTo>
                <a:lnTo>
                  <a:pt x="70103" y="83820"/>
                </a:lnTo>
                <a:lnTo>
                  <a:pt x="63246" y="89336"/>
                </a:lnTo>
                <a:lnTo>
                  <a:pt x="63246" y="582930"/>
                </a:lnTo>
                <a:lnTo>
                  <a:pt x="76962" y="582930"/>
                </a:lnTo>
                <a:close/>
              </a:path>
              <a:path w="140335" h="582930">
                <a:moveTo>
                  <a:pt x="76962" y="89336"/>
                </a:moveTo>
                <a:lnTo>
                  <a:pt x="76962" y="83820"/>
                </a:lnTo>
                <a:lnTo>
                  <a:pt x="70103" y="83820"/>
                </a:lnTo>
                <a:lnTo>
                  <a:pt x="76962" y="8933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41" name="object 12"/>
          <p:cNvSpPr/>
          <p:nvPr/>
        </p:nvSpPr>
        <p:spPr>
          <a:xfrm>
            <a:off x="9551035" y="6269038"/>
            <a:ext cx="773113" cy="157162"/>
          </a:xfrm>
          <a:custGeom>
            <a:avLst/>
            <a:gdLst/>
            <a:ahLst/>
            <a:cxnLst>
              <a:cxn ang="0">
                <a:pos x="678255" y="78013"/>
              </a:cxn>
              <a:cxn ang="0">
                <a:pos x="665959" y="62865"/>
              </a:cxn>
              <a:cxn ang="0">
                <a:pos x="0" y="62865"/>
              </a:cxn>
              <a:cxn ang="0">
                <a:pos x="0" y="93918"/>
              </a:cxn>
              <a:cxn ang="0">
                <a:pos x="665468" y="93918"/>
              </a:cxn>
              <a:cxn ang="0">
                <a:pos x="678255" y="78013"/>
              </a:cxn>
              <a:cxn ang="0">
                <a:pos x="772847" y="78013"/>
              </a:cxn>
              <a:cxn ang="0">
                <a:pos x="614931" y="0"/>
              </a:cxn>
              <a:cxn ang="0">
                <a:pos x="665959" y="62865"/>
              </a:cxn>
              <a:cxn ang="0">
                <a:pos x="678255" y="62865"/>
              </a:cxn>
              <a:cxn ang="0">
                <a:pos x="678255" y="125197"/>
              </a:cxn>
              <a:cxn ang="0">
                <a:pos x="772847" y="78013"/>
              </a:cxn>
              <a:cxn ang="0">
                <a:pos x="678255" y="125197"/>
              </a:cxn>
              <a:cxn ang="0">
                <a:pos x="678255" y="93918"/>
              </a:cxn>
              <a:cxn ang="0">
                <a:pos x="665468" y="93918"/>
              </a:cxn>
              <a:cxn ang="0">
                <a:pos x="614931" y="156784"/>
              </a:cxn>
              <a:cxn ang="0">
                <a:pos x="678255" y="125197"/>
              </a:cxn>
              <a:cxn ang="0">
                <a:pos x="678255" y="93918"/>
              </a:cxn>
              <a:cxn ang="0">
                <a:pos x="678255" y="78013"/>
              </a:cxn>
              <a:cxn ang="0">
                <a:pos x="665468" y="93918"/>
              </a:cxn>
              <a:cxn ang="0">
                <a:pos x="678255" y="93918"/>
              </a:cxn>
              <a:cxn ang="0">
                <a:pos x="678255" y="78013"/>
              </a:cxn>
              <a:cxn ang="0">
                <a:pos x="678255" y="62865"/>
              </a:cxn>
              <a:cxn ang="0">
                <a:pos x="665959" y="62865"/>
              </a:cxn>
              <a:cxn ang="0">
                <a:pos x="678255" y="78013"/>
              </a:cxn>
            </a:cxnLst>
            <a:rect l="0" t="0" r="0" b="0"/>
            <a:pathLst>
              <a:path w="772159" h="158114">
                <a:moveTo>
                  <a:pt x="677418" y="78486"/>
                </a:moveTo>
                <a:lnTo>
                  <a:pt x="665137" y="63246"/>
                </a:lnTo>
                <a:lnTo>
                  <a:pt x="0" y="63246"/>
                </a:lnTo>
                <a:lnTo>
                  <a:pt x="0" y="94487"/>
                </a:lnTo>
                <a:lnTo>
                  <a:pt x="664647" y="94487"/>
                </a:lnTo>
                <a:lnTo>
                  <a:pt x="677418" y="78486"/>
                </a:lnTo>
                <a:close/>
              </a:path>
              <a:path w="772159" h="158114">
                <a:moveTo>
                  <a:pt x="771893" y="78486"/>
                </a:moveTo>
                <a:lnTo>
                  <a:pt x="614172" y="0"/>
                </a:lnTo>
                <a:lnTo>
                  <a:pt x="665137" y="63246"/>
                </a:lnTo>
                <a:lnTo>
                  <a:pt x="677418" y="63246"/>
                </a:lnTo>
                <a:lnTo>
                  <a:pt x="677418" y="125955"/>
                </a:lnTo>
                <a:lnTo>
                  <a:pt x="771893" y="78486"/>
                </a:lnTo>
                <a:close/>
              </a:path>
              <a:path w="772159" h="158114">
                <a:moveTo>
                  <a:pt x="677418" y="125955"/>
                </a:moveTo>
                <a:lnTo>
                  <a:pt x="677418" y="94487"/>
                </a:lnTo>
                <a:lnTo>
                  <a:pt x="664647" y="94487"/>
                </a:lnTo>
                <a:lnTo>
                  <a:pt x="614172" y="157734"/>
                </a:lnTo>
                <a:lnTo>
                  <a:pt x="677418" y="125955"/>
                </a:lnTo>
                <a:close/>
              </a:path>
              <a:path w="772159" h="158114">
                <a:moveTo>
                  <a:pt x="677418" y="94487"/>
                </a:moveTo>
                <a:lnTo>
                  <a:pt x="677418" y="78486"/>
                </a:lnTo>
                <a:lnTo>
                  <a:pt x="664647" y="94487"/>
                </a:lnTo>
                <a:lnTo>
                  <a:pt x="677418" y="94487"/>
                </a:lnTo>
                <a:close/>
              </a:path>
              <a:path w="772159" h="158114">
                <a:moveTo>
                  <a:pt x="677418" y="78486"/>
                </a:moveTo>
                <a:lnTo>
                  <a:pt x="677418" y="63246"/>
                </a:lnTo>
                <a:lnTo>
                  <a:pt x="665137" y="63246"/>
                </a:lnTo>
                <a:lnTo>
                  <a:pt x="677418" y="7848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object 14"/>
          <p:cNvSpPr txBox="1"/>
          <p:nvPr/>
        </p:nvSpPr>
        <p:spPr>
          <a:xfrm>
            <a:off x="5807710" y="2065338"/>
            <a:ext cx="4303713" cy="319088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 marR="0" defTabSz="914400">
              <a:spcBef>
                <a:spcPts val="95"/>
              </a:spcBef>
              <a:buClrTx/>
              <a:buSzTx/>
              <a:buFontTx/>
              <a:defRPr/>
            </a:pPr>
            <a:r>
              <a:rPr kumimoji="0" lang="zh-CN" altLang="en-US" sz="2000" b="1" kern="1200" cap="none" spc="-1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Tahoma" panose="020B0604030504040204"/>
              </a:rPr>
              <a:t>指令</a:t>
            </a:r>
            <a:r>
              <a:rPr kumimoji="0" lang="en-US" altLang="zh-CN" sz="2000" b="1" kern="1200" cap="none" spc="-1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Tahoma" panose="020B0604030504040204"/>
              </a:rPr>
              <a:t>1  </a:t>
            </a:r>
            <a:r>
              <a:rPr kumimoji="0" lang="zh-CN" altLang="en-US" sz="2000" b="1" kern="1200" cap="none" spc="-1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Tahoma" panose="020B0604030504040204"/>
              </a:rPr>
              <a:t>指令</a:t>
            </a:r>
            <a:r>
              <a:rPr kumimoji="0" lang="en-US" altLang="zh-CN" sz="2000" b="1" kern="1200" cap="none" spc="-1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Tahoma" panose="020B0604030504040204"/>
              </a:rPr>
              <a:t>2          … …             </a:t>
            </a:r>
            <a:r>
              <a:rPr kumimoji="0" lang="zh-CN" altLang="en-US" sz="2000" b="1" kern="1200" cap="none" spc="-1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Tahoma" panose="020B0604030504040204"/>
              </a:rPr>
              <a:t>指令</a:t>
            </a:r>
            <a:r>
              <a:rPr kumimoji="0" lang="en-US" altLang="zh-CN" sz="2000" b="1" kern="1200" cap="none" spc="-1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Tahoma" panose="020B0604030504040204"/>
              </a:rPr>
              <a:t>6    </a:t>
            </a:r>
            <a:endParaRPr kumimoji="0" sz="2000" kern="1200" cap="none" spc="0" normalizeH="0" baseline="0" noProof="0" dirty="0">
              <a:latin typeface="华文楷体" panose="02010600040101010101" pitchFamily="2" charset="-122"/>
              <a:ea typeface="华文楷体" panose="02010600040101010101" pitchFamily="2" charset="-122"/>
              <a:cs typeface="Tahoma" panose="020B0604030504040204"/>
            </a:endParaRPr>
          </a:p>
        </p:txBody>
      </p:sp>
      <p:sp>
        <p:nvSpPr>
          <p:cNvPr id="14" name="object 16"/>
          <p:cNvSpPr txBox="1"/>
          <p:nvPr/>
        </p:nvSpPr>
        <p:spPr>
          <a:xfrm>
            <a:off x="3126423" y="6386513"/>
            <a:ext cx="6424613" cy="41910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 marR="0" defTabSz="914400">
              <a:spcBef>
                <a:spcPts val="95"/>
              </a:spcBef>
              <a:buClrTx/>
              <a:buSzTx/>
              <a:buFontTx/>
              <a:tabLst>
                <a:tab pos="776605" algn="l"/>
                <a:tab pos="1541145" algn="l"/>
                <a:tab pos="2305685" algn="l"/>
                <a:tab pos="3070225" algn="l"/>
                <a:tab pos="3834765" algn="l"/>
                <a:tab pos="4599305" algn="l"/>
              </a:tabLst>
              <a:defRPr/>
            </a:pPr>
            <a:r>
              <a:rPr kumimoji="0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1</a:t>
            </a:r>
            <a:r>
              <a:rPr kumimoji="0" lang="en-US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    </a:t>
            </a:r>
            <a:r>
              <a:rPr kumimoji="0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2</a:t>
            </a:r>
            <a:r>
              <a:rPr kumimoji="0" lang="en-US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     </a:t>
            </a:r>
            <a:r>
              <a:rPr kumimoji="0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3	</a:t>
            </a:r>
            <a:r>
              <a:rPr kumimoji="0" lang="en-US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     </a:t>
            </a:r>
            <a:r>
              <a:rPr kumimoji="0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4	</a:t>
            </a:r>
            <a:r>
              <a:rPr kumimoji="0" lang="en-US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    </a:t>
            </a:r>
            <a:r>
              <a:rPr kumimoji="0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5	</a:t>
            </a:r>
            <a:r>
              <a:rPr kumimoji="0" lang="en-US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   </a:t>
            </a:r>
            <a:r>
              <a:rPr kumimoji="0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6	</a:t>
            </a:r>
            <a:r>
              <a:rPr kumimoji="0" lang="en-US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  </a:t>
            </a:r>
            <a:r>
              <a:rPr kumimoji="0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7</a:t>
            </a:r>
            <a:r>
              <a:rPr kumimoji="0" lang="en-US" sz="2650" b="1" kern="1200" cap="none" spc="-5" normalizeH="0" baseline="0" noProof="0" dirty="0">
                <a:solidFill>
                  <a:srgbClr val="C00000"/>
                </a:solidFill>
                <a:latin typeface="Tahoma" panose="020B0604030504040204"/>
                <a:ea typeface="宋体" panose="02010600030101010101" pitchFamily="2" charset="-122"/>
                <a:cs typeface="Tahoma" panose="020B0604030504040204"/>
              </a:rPr>
              <a:t>    8     9   10</a:t>
            </a:r>
            <a:endParaRPr kumimoji="0" sz="2650" kern="1200" cap="none" spc="0" normalizeH="0" baseline="0" noProof="0" dirty="0">
              <a:solidFill>
                <a:srgbClr val="C00000"/>
              </a:solidFill>
              <a:latin typeface="Tahoma" panose="020B0604030504040204"/>
              <a:ea typeface="宋体" panose="02010600030101010101" pitchFamily="2" charset="-122"/>
              <a:cs typeface="Tahoma" panose="020B0604030504040204"/>
            </a:endParaRPr>
          </a:p>
        </p:txBody>
      </p:sp>
      <p:sp>
        <p:nvSpPr>
          <p:cNvPr id="32846" name="object 10"/>
          <p:cNvSpPr/>
          <p:nvPr/>
        </p:nvSpPr>
        <p:spPr>
          <a:xfrm>
            <a:off x="9471660" y="2441575"/>
            <a:ext cx="141288" cy="582613"/>
          </a:xfrm>
          <a:custGeom>
            <a:avLst/>
            <a:gdLst/>
            <a:ahLst/>
            <a:cxnLst>
              <a:cxn ang="0">
                <a:pos x="141159" y="140132"/>
              </a:cxn>
              <a:cxn ang="0">
                <a:pos x="70579" y="0"/>
              </a:cxn>
              <a:cxn ang="0">
                <a:pos x="0" y="140132"/>
              </a:cxn>
              <a:cxn ang="0">
                <a:pos x="63675" y="89287"/>
              </a:cxn>
              <a:cxn ang="0">
                <a:pos x="63675" y="83774"/>
              </a:cxn>
              <a:cxn ang="0">
                <a:pos x="77485" y="83774"/>
              </a:cxn>
              <a:cxn ang="0">
                <a:pos x="77485" y="89287"/>
              </a:cxn>
              <a:cxn ang="0">
                <a:pos x="141159" y="140132"/>
              </a:cxn>
              <a:cxn ang="0">
                <a:pos x="70579" y="83774"/>
              </a:cxn>
              <a:cxn ang="0">
                <a:pos x="63675" y="83774"/>
              </a:cxn>
              <a:cxn ang="0">
                <a:pos x="63675" y="89287"/>
              </a:cxn>
              <a:cxn ang="0">
                <a:pos x="70579" y="83774"/>
              </a:cxn>
              <a:cxn ang="0">
                <a:pos x="77485" y="582613"/>
              </a:cxn>
              <a:cxn ang="0">
                <a:pos x="77485" y="89287"/>
              </a:cxn>
              <a:cxn ang="0">
                <a:pos x="70579" y="83774"/>
              </a:cxn>
              <a:cxn ang="0">
                <a:pos x="63675" y="89287"/>
              </a:cxn>
              <a:cxn ang="0">
                <a:pos x="63675" y="582613"/>
              </a:cxn>
              <a:cxn ang="0">
                <a:pos x="77485" y="582613"/>
              </a:cxn>
              <a:cxn ang="0">
                <a:pos x="77485" y="89287"/>
              </a:cxn>
              <a:cxn ang="0">
                <a:pos x="77485" y="83774"/>
              </a:cxn>
              <a:cxn ang="0">
                <a:pos x="70579" y="83774"/>
              </a:cxn>
              <a:cxn ang="0">
                <a:pos x="77485" y="89287"/>
              </a:cxn>
            </a:cxnLst>
            <a:rect l="0" t="0" r="0" b="0"/>
            <a:pathLst>
              <a:path w="140335" h="582930">
                <a:moveTo>
                  <a:pt x="140207" y="140208"/>
                </a:moveTo>
                <a:lnTo>
                  <a:pt x="70103" y="0"/>
                </a:lnTo>
                <a:lnTo>
                  <a:pt x="0" y="140208"/>
                </a:lnTo>
                <a:lnTo>
                  <a:pt x="63246" y="89336"/>
                </a:lnTo>
                <a:lnTo>
                  <a:pt x="63246" y="83820"/>
                </a:lnTo>
                <a:lnTo>
                  <a:pt x="76962" y="83820"/>
                </a:lnTo>
                <a:lnTo>
                  <a:pt x="76962" y="89336"/>
                </a:lnTo>
                <a:lnTo>
                  <a:pt x="140207" y="140208"/>
                </a:lnTo>
                <a:close/>
              </a:path>
              <a:path w="140335" h="582930">
                <a:moveTo>
                  <a:pt x="70103" y="83820"/>
                </a:moveTo>
                <a:lnTo>
                  <a:pt x="63246" y="83820"/>
                </a:lnTo>
                <a:lnTo>
                  <a:pt x="63246" y="89336"/>
                </a:lnTo>
                <a:lnTo>
                  <a:pt x="70103" y="83820"/>
                </a:lnTo>
                <a:close/>
              </a:path>
              <a:path w="140335" h="582930">
                <a:moveTo>
                  <a:pt x="76962" y="582930"/>
                </a:moveTo>
                <a:lnTo>
                  <a:pt x="76962" y="89336"/>
                </a:lnTo>
                <a:lnTo>
                  <a:pt x="70103" y="83820"/>
                </a:lnTo>
                <a:lnTo>
                  <a:pt x="63246" y="89336"/>
                </a:lnTo>
                <a:lnTo>
                  <a:pt x="63246" y="582930"/>
                </a:lnTo>
                <a:lnTo>
                  <a:pt x="76962" y="582930"/>
                </a:lnTo>
                <a:close/>
              </a:path>
              <a:path w="140335" h="582930">
                <a:moveTo>
                  <a:pt x="76962" y="89336"/>
                </a:moveTo>
                <a:lnTo>
                  <a:pt x="76962" y="83820"/>
                </a:lnTo>
                <a:lnTo>
                  <a:pt x="70103" y="83820"/>
                </a:lnTo>
                <a:lnTo>
                  <a:pt x="76962" y="8933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48" name="object 10"/>
          <p:cNvSpPr/>
          <p:nvPr/>
        </p:nvSpPr>
        <p:spPr>
          <a:xfrm>
            <a:off x="6833235" y="2446338"/>
            <a:ext cx="139700" cy="614362"/>
          </a:xfrm>
          <a:custGeom>
            <a:avLst/>
            <a:gdLst/>
            <a:ahLst/>
            <a:cxnLst>
              <a:cxn ang="0">
                <a:pos x="139573" y="147768"/>
              </a:cxn>
              <a:cxn ang="0">
                <a:pos x="69786" y="0"/>
              </a:cxn>
              <a:cxn ang="0">
                <a:pos x="0" y="147768"/>
              </a:cxn>
              <a:cxn ang="0">
                <a:pos x="62960" y="94153"/>
              </a:cxn>
              <a:cxn ang="0">
                <a:pos x="62960" y="88340"/>
              </a:cxn>
              <a:cxn ang="0">
                <a:pos x="76614" y="88340"/>
              </a:cxn>
              <a:cxn ang="0">
                <a:pos x="76614" y="94153"/>
              </a:cxn>
              <a:cxn ang="0">
                <a:pos x="139573" y="147768"/>
              </a:cxn>
              <a:cxn ang="0">
                <a:pos x="69786" y="88340"/>
              </a:cxn>
              <a:cxn ang="0">
                <a:pos x="62960" y="88340"/>
              </a:cxn>
              <a:cxn ang="0">
                <a:pos x="62960" y="94153"/>
              </a:cxn>
              <a:cxn ang="0">
                <a:pos x="69786" y="88340"/>
              </a:cxn>
              <a:cxn ang="0">
                <a:pos x="76614" y="614362"/>
              </a:cxn>
              <a:cxn ang="0">
                <a:pos x="76614" y="94153"/>
              </a:cxn>
              <a:cxn ang="0">
                <a:pos x="69786" y="88340"/>
              </a:cxn>
              <a:cxn ang="0">
                <a:pos x="62960" y="94153"/>
              </a:cxn>
              <a:cxn ang="0">
                <a:pos x="62960" y="614362"/>
              </a:cxn>
              <a:cxn ang="0">
                <a:pos x="76614" y="614362"/>
              </a:cxn>
              <a:cxn ang="0">
                <a:pos x="76614" y="94153"/>
              </a:cxn>
              <a:cxn ang="0">
                <a:pos x="76614" y="88340"/>
              </a:cxn>
              <a:cxn ang="0">
                <a:pos x="69786" y="88340"/>
              </a:cxn>
              <a:cxn ang="0">
                <a:pos x="76614" y="94153"/>
              </a:cxn>
            </a:cxnLst>
            <a:rect l="0" t="0" r="0" b="0"/>
            <a:pathLst>
              <a:path w="140335" h="582930">
                <a:moveTo>
                  <a:pt x="140207" y="140208"/>
                </a:moveTo>
                <a:lnTo>
                  <a:pt x="70103" y="0"/>
                </a:lnTo>
                <a:lnTo>
                  <a:pt x="0" y="140208"/>
                </a:lnTo>
                <a:lnTo>
                  <a:pt x="63246" y="89336"/>
                </a:lnTo>
                <a:lnTo>
                  <a:pt x="63246" y="83820"/>
                </a:lnTo>
                <a:lnTo>
                  <a:pt x="76962" y="83820"/>
                </a:lnTo>
                <a:lnTo>
                  <a:pt x="76962" y="89336"/>
                </a:lnTo>
                <a:lnTo>
                  <a:pt x="140207" y="140208"/>
                </a:lnTo>
                <a:close/>
              </a:path>
              <a:path w="140335" h="582930">
                <a:moveTo>
                  <a:pt x="70103" y="83820"/>
                </a:moveTo>
                <a:lnTo>
                  <a:pt x="63246" y="83820"/>
                </a:lnTo>
                <a:lnTo>
                  <a:pt x="63246" y="89336"/>
                </a:lnTo>
                <a:lnTo>
                  <a:pt x="70103" y="83820"/>
                </a:lnTo>
                <a:close/>
              </a:path>
              <a:path w="140335" h="582930">
                <a:moveTo>
                  <a:pt x="76962" y="582930"/>
                </a:moveTo>
                <a:lnTo>
                  <a:pt x="76962" y="89336"/>
                </a:lnTo>
                <a:lnTo>
                  <a:pt x="70103" y="83820"/>
                </a:lnTo>
                <a:lnTo>
                  <a:pt x="63246" y="89336"/>
                </a:lnTo>
                <a:lnTo>
                  <a:pt x="63246" y="582930"/>
                </a:lnTo>
                <a:lnTo>
                  <a:pt x="76962" y="582930"/>
                </a:lnTo>
                <a:close/>
              </a:path>
              <a:path w="140335" h="582930">
                <a:moveTo>
                  <a:pt x="76962" y="89336"/>
                </a:moveTo>
                <a:lnTo>
                  <a:pt x="76962" y="83820"/>
                </a:lnTo>
                <a:lnTo>
                  <a:pt x="70103" y="83820"/>
                </a:lnTo>
                <a:lnTo>
                  <a:pt x="76962" y="8933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49" name="object 10"/>
          <p:cNvSpPr/>
          <p:nvPr/>
        </p:nvSpPr>
        <p:spPr>
          <a:xfrm>
            <a:off x="8811260" y="2481263"/>
            <a:ext cx="141288" cy="582612"/>
          </a:xfrm>
          <a:custGeom>
            <a:avLst/>
            <a:gdLst/>
            <a:ahLst/>
            <a:cxnLst>
              <a:cxn ang="0">
                <a:pos x="141159" y="140132"/>
              </a:cxn>
              <a:cxn ang="0">
                <a:pos x="70579" y="0"/>
              </a:cxn>
              <a:cxn ang="0">
                <a:pos x="0" y="140132"/>
              </a:cxn>
              <a:cxn ang="0">
                <a:pos x="63675" y="89287"/>
              </a:cxn>
              <a:cxn ang="0">
                <a:pos x="63675" y="83774"/>
              </a:cxn>
              <a:cxn ang="0">
                <a:pos x="77485" y="83774"/>
              </a:cxn>
              <a:cxn ang="0">
                <a:pos x="77485" y="89287"/>
              </a:cxn>
              <a:cxn ang="0">
                <a:pos x="141159" y="140132"/>
              </a:cxn>
              <a:cxn ang="0">
                <a:pos x="70579" y="83774"/>
              </a:cxn>
              <a:cxn ang="0">
                <a:pos x="63675" y="83774"/>
              </a:cxn>
              <a:cxn ang="0">
                <a:pos x="63675" y="89287"/>
              </a:cxn>
              <a:cxn ang="0">
                <a:pos x="70579" y="83774"/>
              </a:cxn>
              <a:cxn ang="0">
                <a:pos x="77485" y="582612"/>
              </a:cxn>
              <a:cxn ang="0">
                <a:pos x="77485" y="89287"/>
              </a:cxn>
              <a:cxn ang="0">
                <a:pos x="70579" y="83774"/>
              </a:cxn>
              <a:cxn ang="0">
                <a:pos x="63675" y="89287"/>
              </a:cxn>
              <a:cxn ang="0">
                <a:pos x="63675" y="582612"/>
              </a:cxn>
              <a:cxn ang="0">
                <a:pos x="77485" y="582612"/>
              </a:cxn>
              <a:cxn ang="0">
                <a:pos x="77485" y="89287"/>
              </a:cxn>
              <a:cxn ang="0">
                <a:pos x="77485" y="83774"/>
              </a:cxn>
              <a:cxn ang="0">
                <a:pos x="70579" y="83774"/>
              </a:cxn>
              <a:cxn ang="0">
                <a:pos x="77485" y="89287"/>
              </a:cxn>
            </a:cxnLst>
            <a:rect l="0" t="0" r="0" b="0"/>
            <a:pathLst>
              <a:path w="140335" h="582930">
                <a:moveTo>
                  <a:pt x="140207" y="140208"/>
                </a:moveTo>
                <a:lnTo>
                  <a:pt x="70103" y="0"/>
                </a:lnTo>
                <a:lnTo>
                  <a:pt x="0" y="140208"/>
                </a:lnTo>
                <a:lnTo>
                  <a:pt x="63246" y="89336"/>
                </a:lnTo>
                <a:lnTo>
                  <a:pt x="63246" y="83820"/>
                </a:lnTo>
                <a:lnTo>
                  <a:pt x="76962" y="83820"/>
                </a:lnTo>
                <a:lnTo>
                  <a:pt x="76962" y="89336"/>
                </a:lnTo>
                <a:lnTo>
                  <a:pt x="140207" y="140208"/>
                </a:lnTo>
                <a:close/>
              </a:path>
              <a:path w="140335" h="582930">
                <a:moveTo>
                  <a:pt x="70103" y="83820"/>
                </a:moveTo>
                <a:lnTo>
                  <a:pt x="63246" y="83820"/>
                </a:lnTo>
                <a:lnTo>
                  <a:pt x="63246" y="89336"/>
                </a:lnTo>
                <a:lnTo>
                  <a:pt x="70103" y="83820"/>
                </a:lnTo>
                <a:close/>
              </a:path>
              <a:path w="140335" h="582930">
                <a:moveTo>
                  <a:pt x="76962" y="582930"/>
                </a:moveTo>
                <a:lnTo>
                  <a:pt x="76962" y="89336"/>
                </a:lnTo>
                <a:lnTo>
                  <a:pt x="70103" y="83820"/>
                </a:lnTo>
                <a:lnTo>
                  <a:pt x="63246" y="89336"/>
                </a:lnTo>
                <a:lnTo>
                  <a:pt x="63246" y="582930"/>
                </a:lnTo>
                <a:lnTo>
                  <a:pt x="76962" y="582930"/>
                </a:lnTo>
                <a:close/>
              </a:path>
              <a:path w="140335" h="582930">
                <a:moveTo>
                  <a:pt x="76962" y="89336"/>
                </a:moveTo>
                <a:lnTo>
                  <a:pt x="76962" y="83820"/>
                </a:lnTo>
                <a:lnTo>
                  <a:pt x="70103" y="83820"/>
                </a:lnTo>
                <a:lnTo>
                  <a:pt x="76962" y="8933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50" name="object 10"/>
          <p:cNvSpPr/>
          <p:nvPr/>
        </p:nvSpPr>
        <p:spPr>
          <a:xfrm>
            <a:off x="8155623" y="2463800"/>
            <a:ext cx="139700" cy="582613"/>
          </a:xfrm>
          <a:custGeom>
            <a:avLst/>
            <a:gdLst/>
            <a:ahLst/>
            <a:cxnLst>
              <a:cxn ang="0">
                <a:pos x="139573" y="140132"/>
              </a:cxn>
              <a:cxn ang="0">
                <a:pos x="69786" y="0"/>
              </a:cxn>
              <a:cxn ang="0">
                <a:pos x="0" y="140132"/>
              </a:cxn>
              <a:cxn ang="0">
                <a:pos x="62960" y="89287"/>
              </a:cxn>
              <a:cxn ang="0">
                <a:pos x="62960" y="83774"/>
              </a:cxn>
              <a:cxn ang="0">
                <a:pos x="76614" y="83774"/>
              </a:cxn>
              <a:cxn ang="0">
                <a:pos x="76614" y="89287"/>
              </a:cxn>
              <a:cxn ang="0">
                <a:pos x="139573" y="140132"/>
              </a:cxn>
              <a:cxn ang="0">
                <a:pos x="69786" y="83774"/>
              </a:cxn>
              <a:cxn ang="0">
                <a:pos x="62960" y="83774"/>
              </a:cxn>
              <a:cxn ang="0">
                <a:pos x="62960" y="89287"/>
              </a:cxn>
              <a:cxn ang="0">
                <a:pos x="69786" y="83774"/>
              </a:cxn>
              <a:cxn ang="0">
                <a:pos x="76614" y="582613"/>
              </a:cxn>
              <a:cxn ang="0">
                <a:pos x="76614" y="89287"/>
              </a:cxn>
              <a:cxn ang="0">
                <a:pos x="69786" y="83774"/>
              </a:cxn>
              <a:cxn ang="0">
                <a:pos x="62960" y="89287"/>
              </a:cxn>
              <a:cxn ang="0">
                <a:pos x="62960" y="582613"/>
              </a:cxn>
              <a:cxn ang="0">
                <a:pos x="76614" y="582613"/>
              </a:cxn>
              <a:cxn ang="0">
                <a:pos x="76614" y="89287"/>
              </a:cxn>
              <a:cxn ang="0">
                <a:pos x="76614" y="83774"/>
              </a:cxn>
              <a:cxn ang="0">
                <a:pos x="69786" y="83774"/>
              </a:cxn>
              <a:cxn ang="0">
                <a:pos x="76614" y="89287"/>
              </a:cxn>
            </a:cxnLst>
            <a:rect l="0" t="0" r="0" b="0"/>
            <a:pathLst>
              <a:path w="140335" h="582930">
                <a:moveTo>
                  <a:pt x="140207" y="140208"/>
                </a:moveTo>
                <a:lnTo>
                  <a:pt x="70103" y="0"/>
                </a:lnTo>
                <a:lnTo>
                  <a:pt x="0" y="140208"/>
                </a:lnTo>
                <a:lnTo>
                  <a:pt x="63246" y="89336"/>
                </a:lnTo>
                <a:lnTo>
                  <a:pt x="63246" y="83820"/>
                </a:lnTo>
                <a:lnTo>
                  <a:pt x="76962" y="83820"/>
                </a:lnTo>
                <a:lnTo>
                  <a:pt x="76962" y="89336"/>
                </a:lnTo>
                <a:lnTo>
                  <a:pt x="140207" y="140208"/>
                </a:lnTo>
                <a:close/>
              </a:path>
              <a:path w="140335" h="582930">
                <a:moveTo>
                  <a:pt x="70103" y="83820"/>
                </a:moveTo>
                <a:lnTo>
                  <a:pt x="63246" y="83820"/>
                </a:lnTo>
                <a:lnTo>
                  <a:pt x="63246" y="89336"/>
                </a:lnTo>
                <a:lnTo>
                  <a:pt x="70103" y="83820"/>
                </a:lnTo>
                <a:close/>
              </a:path>
              <a:path w="140335" h="582930">
                <a:moveTo>
                  <a:pt x="76962" y="582930"/>
                </a:moveTo>
                <a:lnTo>
                  <a:pt x="76962" y="89336"/>
                </a:lnTo>
                <a:lnTo>
                  <a:pt x="70103" y="83820"/>
                </a:lnTo>
                <a:lnTo>
                  <a:pt x="63246" y="89336"/>
                </a:lnTo>
                <a:lnTo>
                  <a:pt x="63246" y="582930"/>
                </a:lnTo>
                <a:lnTo>
                  <a:pt x="76962" y="582930"/>
                </a:lnTo>
                <a:close/>
              </a:path>
              <a:path w="140335" h="582930">
                <a:moveTo>
                  <a:pt x="76962" y="89336"/>
                </a:moveTo>
                <a:lnTo>
                  <a:pt x="76962" y="83820"/>
                </a:lnTo>
                <a:lnTo>
                  <a:pt x="70103" y="83820"/>
                </a:lnTo>
                <a:lnTo>
                  <a:pt x="76962" y="8933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51" name="object 10"/>
          <p:cNvSpPr/>
          <p:nvPr/>
        </p:nvSpPr>
        <p:spPr>
          <a:xfrm>
            <a:off x="7501573" y="2457450"/>
            <a:ext cx="139700" cy="582613"/>
          </a:xfrm>
          <a:custGeom>
            <a:avLst/>
            <a:gdLst/>
            <a:ahLst/>
            <a:cxnLst>
              <a:cxn ang="0">
                <a:pos x="139573" y="140132"/>
              </a:cxn>
              <a:cxn ang="0">
                <a:pos x="69786" y="0"/>
              </a:cxn>
              <a:cxn ang="0">
                <a:pos x="0" y="140132"/>
              </a:cxn>
              <a:cxn ang="0">
                <a:pos x="62960" y="89287"/>
              </a:cxn>
              <a:cxn ang="0">
                <a:pos x="62960" y="83774"/>
              </a:cxn>
              <a:cxn ang="0">
                <a:pos x="76614" y="83774"/>
              </a:cxn>
              <a:cxn ang="0">
                <a:pos x="76614" y="89287"/>
              </a:cxn>
              <a:cxn ang="0">
                <a:pos x="139573" y="140132"/>
              </a:cxn>
              <a:cxn ang="0">
                <a:pos x="69786" y="83774"/>
              </a:cxn>
              <a:cxn ang="0">
                <a:pos x="62960" y="83774"/>
              </a:cxn>
              <a:cxn ang="0">
                <a:pos x="62960" y="89287"/>
              </a:cxn>
              <a:cxn ang="0">
                <a:pos x="69786" y="83774"/>
              </a:cxn>
              <a:cxn ang="0">
                <a:pos x="76614" y="582613"/>
              </a:cxn>
              <a:cxn ang="0">
                <a:pos x="76614" y="89287"/>
              </a:cxn>
              <a:cxn ang="0">
                <a:pos x="69786" y="83774"/>
              </a:cxn>
              <a:cxn ang="0">
                <a:pos x="62960" y="89287"/>
              </a:cxn>
              <a:cxn ang="0">
                <a:pos x="62960" y="582613"/>
              </a:cxn>
              <a:cxn ang="0">
                <a:pos x="76614" y="582613"/>
              </a:cxn>
              <a:cxn ang="0">
                <a:pos x="76614" y="89287"/>
              </a:cxn>
              <a:cxn ang="0">
                <a:pos x="76614" y="83774"/>
              </a:cxn>
              <a:cxn ang="0">
                <a:pos x="69786" y="83774"/>
              </a:cxn>
              <a:cxn ang="0">
                <a:pos x="76614" y="89287"/>
              </a:cxn>
            </a:cxnLst>
            <a:rect l="0" t="0" r="0" b="0"/>
            <a:pathLst>
              <a:path w="140335" h="582930">
                <a:moveTo>
                  <a:pt x="140207" y="140208"/>
                </a:moveTo>
                <a:lnTo>
                  <a:pt x="70103" y="0"/>
                </a:lnTo>
                <a:lnTo>
                  <a:pt x="0" y="140208"/>
                </a:lnTo>
                <a:lnTo>
                  <a:pt x="63246" y="89336"/>
                </a:lnTo>
                <a:lnTo>
                  <a:pt x="63246" y="83820"/>
                </a:lnTo>
                <a:lnTo>
                  <a:pt x="76962" y="83820"/>
                </a:lnTo>
                <a:lnTo>
                  <a:pt x="76962" y="89336"/>
                </a:lnTo>
                <a:lnTo>
                  <a:pt x="140207" y="140208"/>
                </a:lnTo>
                <a:close/>
              </a:path>
              <a:path w="140335" h="582930">
                <a:moveTo>
                  <a:pt x="70103" y="83820"/>
                </a:moveTo>
                <a:lnTo>
                  <a:pt x="63246" y="83820"/>
                </a:lnTo>
                <a:lnTo>
                  <a:pt x="63246" y="89336"/>
                </a:lnTo>
                <a:lnTo>
                  <a:pt x="70103" y="83820"/>
                </a:lnTo>
                <a:close/>
              </a:path>
              <a:path w="140335" h="582930">
                <a:moveTo>
                  <a:pt x="76962" y="582930"/>
                </a:moveTo>
                <a:lnTo>
                  <a:pt x="76962" y="89336"/>
                </a:lnTo>
                <a:lnTo>
                  <a:pt x="70103" y="83820"/>
                </a:lnTo>
                <a:lnTo>
                  <a:pt x="63246" y="89336"/>
                </a:lnTo>
                <a:lnTo>
                  <a:pt x="63246" y="582930"/>
                </a:lnTo>
                <a:lnTo>
                  <a:pt x="76962" y="582930"/>
                </a:lnTo>
                <a:close/>
              </a:path>
              <a:path w="140335" h="582930">
                <a:moveTo>
                  <a:pt x="76962" y="89336"/>
                </a:moveTo>
                <a:lnTo>
                  <a:pt x="76962" y="83820"/>
                </a:lnTo>
                <a:lnTo>
                  <a:pt x="70103" y="83820"/>
                </a:lnTo>
                <a:lnTo>
                  <a:pt x="76962" y="8933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42" name="object 13"/>
          <p:cNvSpPr txBox="1"/>
          <p:nvPr/>
        </p:nvSpPr>
        <p:spPr>
          <a:xfrm>
            <a:off x="1455103" y="2827338"/>
            <a:ext cx="931862" cy="3559175"/>
          </a:xfrm>
          <a:prstGeom prst="rect">
            <a:avLst/>
          </a:prstGeom>
          <a:noFill/>
          <a:ln w="9525">
            <a:noFill/>
          </a:ln>
        </p:spPr>
        <p:txBody>
          <a:bodyPr lIns="0" tIns="12065" rIns="0" bIns="0">
            <a:spAutoFit/>
          </a:bodyPr>
          <a:lstStyle/>
          <a:p>
            <a:pPr marL="481330" indent="-139700" algn="r">
              <a:lnSpc>
                <a:spcPts val="5625"/>
              </a:lnSpc>
              <a:spcBef>
                <a:spcPts val="290"/>
              </a:spcBef>
            </a:pPr>
            <a:r>
              <a:rPr lang="zh-CN" altLang="zh-CN" sz="2600" b="1" dirty="0">
                <a:latin typeface="Tahoma" panose="020B0604030504040204" pitchFamily="34" charset="0"/>
                <a:cs typeface="Tahoma" panose="020B0604030504040204" pitchFamily="34" charset="0"/>
              </a:rPr>
              <a:t>WB  EX</a:t>
            </a:r>
            <a:endParaRPr lang="en-US" altLang="zh-CN" sz="2600" b="1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481330" indent="-139700" algn="r">
              <a:lnSpc>
                <a:spcPts val="5625"/>
              </a:lnSpc>
              <a:spcBef>
                <a:spcPts val="290"/>
              </a:spcBef>
            </a:pPr>
            <a:r>
              <a:rPr lang="en-US" altLang="zh-CN" sz="2600" b="1" dirty="0">
                <a:latin typeface="Tahoma" panose="020B0604030504040204" pitchFamily="34" charset="0"/>
                <a:cs typeface="Tahoma" panose="020B0604030504040204" pitchFamily="34" charset="0"/>
              </a:rPr>
              <a:t>RD</a:t>
            </a:r>
            <a:endParaRPr lang="zh-CN" altLang="zh-CN" sz="2600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481330" indent="-139700" algn="r">
              <a:spcBef>
                <a:spcPts val="1850"/>
              </a:spcBef>
            </a:pPr>
            <a:r>
              <a:rPr lang="zh-CN" altLang="zh-CN" sz="2600" b="1" dirty="0">
                <a:latin typeface="Tahoma" panose="020B0604030504040204" pitchFamily="34" charset="0"/>
                <a:cs typeface="Tahoma" panose="020B0604030504040204" pitchFamily="34" charset="0"/>
              </a:rPr>
              <a:t>ID</a:t>
            </a:r>
            <a:endParaRPr lang="zh-CN" altLang="zh-CN" sz="2600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481330" indent="-139700" algn="r">
              <a:spcBef>
                <a:spcPts val="2440"/>
              </a:spcBef>
            </a:pPr>
            <a:r>
              <a:rPr lang="zh-CN" altLang="zh-CN" sz="2600" b="1" dirty="0">
                <a:latin typeface="Tahoma" panose="020B0604030504040204" pitchFamily="34" charset="0"/>
                <a:cs typeface="Tahoma" panose="020B0604030504040204" pitchFamily="34" charset="0"/>
              </a:rPr>
              <a:t>IF</a:t>
            </a:r>
            <a:endParaRPr lang="zh-CN" altLang="zh-CN" sz="2600" dirty="0">
              <a:latin typeface="Tahoma" panose="020B0604030504040204" pitchFamily="34" charset="0"/>
              <a:ea typeface="Tahoma" panose="020B0604030504040204" pitchFamily="34" charset="0"/>
            </a:endParaRPr>
          </a:p>
        </p:txBody>
      </p:sp>
      <p:sp>
        <p:nvSpPr>
          <p:cNvPr id="32847" name="矩形 1"/>
          <p:cNvSpPr/>
          <p:nvPr/>
        </p:nvSpPr>
        <p:spPr>
          <a:xfrm>
            <a:off x="1252855" y="1341755"/>
            <a:ext cx="8360410" cy="544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 cmpd="sng">
            <a:solidFill>
              <a:schemeClr val="accent1"/>
            </a:solidFill>
            <a:prstDash val="solid"/>
          </a:ln>
        </p:spPr>
        <p:txBody>
          <a:bodyPr wrap="square">
            <a:spAutoFit/>
          </a:bodyPr>
          <a:lstStyle/>
          <a:p>
            <a:pPr marL="309880" indent="-297180" defTabSz="914400">
              <a:lnSpc>
                <a:spcPts val="3540"/>
              </a:lnSpc>
              <a:spcBef>
                <a:spcPts val="350"/>
              </a:spcBef>
              <a:buClr>
                <a:srgbClr val="CC3300"/>
              </a:buClr>
              <a:buFont typeface="Arial" panose="020B0604020202020204" pitchFamily="34" charset="0"/>
              <a:buChar char=""/>
              <a:tabLst>
                <a:tab pos="309880" algn="l"/>
              </a:tabLs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采用指令流水线技术，理想状况下，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个机器周期能执行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条指令（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58545" y="658495"/>
            <a:ext cx="1791970" cy="368300"/>
          </a:xfrm>
          <a:prstGeom prst="rect">
            <a:avLst/>
          </a:prstGeom>
          <a:solidFill>
            <a:schemeClr val="accent4"/>
          </a:solidFill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指令流水线思想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5464" y="658711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35464" y="682841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8545" y="658495"/>
            <a:ext cx="1791970" cy="368300"/>
          </a:xfrm>
          <a:prstGeom prst="rect">
            <a:avLst/>
          </a:prstGeom>
          <a:solidFill>
            <a:schemeClr val="accent4"/>
          </a:solidFill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指令流水线思想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58545" y="1355090"/>
            <a:ext cx="9517380" cy="8299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流水线思想在微处理器出现前就被提出。鉴于一条指令的执行可以分解成多个步骤，各步骤处理分布在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的不同处理部件，人们就设想能否在前一条指令处理到后期环节时，让下一条指令也进入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，来执行其前期步骤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这思想在汽车生产等流水线中已经得到体现，也取得相应的效益提升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8545" y="2392045"/>
            <a:ext cx="9517380" cy="20612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从前面的观察可以看到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指令处理可能分为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个步骤</a:t>
            </a: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若未采用流水线，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条指令执行需要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 x N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个时钟。</a:t>
            </a: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若采用流水线，                   可望在 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M+N-1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个时钟完成。</a:t>
            </a: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在最理想情况下，可以近似认为，每个时钟周期可执行一条指令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即单周期指令执行</a:t>
            </a:r>
          </a:p>
          <a:p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 x N    vs    M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一点分析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————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越大的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，更大的收益！？</a:t>
            </a:r>
          </a:p>
          <a:p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8545" y="4682490"/>
            <a:ext cx="9517380" cy="3371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的主频是提升性能的直接因素，但作为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技术，不是单纯依赖频率等，流水线技术也是提升性能的重要努力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58545" y="5376545"/>
            <a:ext cx="9517380" cy="8299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accent2">
                <a:lumMod val="75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实际中，因指令及应用的多样性，流水线不能完全达到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最理想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状况运行，特别是在条件转移指令运行后，后续的指令会根据前一结果发生流程变化，这就是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流水线中断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。因此，流水线是改善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性能的重要技术方法，但需要客观去看待。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5445" y="290195"/>
            <a:ext cx="8917305" cy="23069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针对流水线技术，</a:t>
            </a:r>
            <a:r>
              <a: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CISC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RISC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面临的问题也有一定不同</a:t>
            </a:r>
          </a:p>
          <a:p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CISC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有更复杂的处理指令，意味有更大的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，理论上有更大的效率提升空间</a:t>
            </a: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但由于其指令多样，有简单与复杂指令，其处理步骤也有较大伸缩，意味其流水线设计与发挥有更大的挑战与不确定性</a:t>
            </a: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RISC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相对类型少，处理步骤数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伸缩有限，原则上有利流水线设计</a:t>
            </a:r>
          </a:p>
          <a:p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但也使得其流水线长度不像</a:t>
            </a:r>
            <a:r>
              <a: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CISC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那么可观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5445" y="5094605"/>
            <a:ext cx="5582285" cy="13220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发挥流水线的效能，除与应用问题密切相关外</a:t>
            </a:r>
          </a:p>
          <a:p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编程设计与编译器的优化，也是重要因素</a:t>
            </a: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在指令数据无相关性时，可以有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乱序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运行方法存在</a:t>
            </a: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</p:txBody>
      </p:sp>
      <p:graphicFrame>
        <p:nvGraphicFramePr>
          <p:cNvPr id="2" name="对象 1"/>
          <p:cNvGraphicFramePr/>
          <p:nvPr/>
        </p:nvGraphicFramePr>
        <p:xfrm>
          <a:off x="384810" y="2712085"/>
          <a:ext cx="8917940" cy="2280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r:id="rId3" imgW="10401300" imgH="3552825" progId="Paint.Picture">
                  <p:embed/>
                </p:oleObj>
              </mc:Choice>
              <mc:Fallback>
                <p:oleObj r:id="rId3" imgW="10401300" imgH="35528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810" y="2712085"/>
                        <a:ext cx="8917940" cy="2280920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chemeClr val="accent1">
                            <a:lumMod val="50000"/>
                          </a:schemeClr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4" y="89039"/>
            <a:ext cx="8097355" cy="66339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4" name="对象 3"/>
          <p:cNvGraphicFramePr/>
          <p:nvPr>
            <p:extLst>
              <p:ext uri="{D42A27DB-BD31-4B8C-83A1-F6EECF244321}">
                <p14:modId xmlns:p14="http://schemas.microsoft.com/office/powerpoint/2010/main" val="3959501139"/>
              </p:ext>
            </p:extLst>
          </p:nvPr>
        </p:nvGraphicFramePr>
        <p:xfrm>
          <a:off x="8279528" y="4861336"/>
          <a:ext cx="3823062" cy="186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r:id="rId4" imgW="8715375" imgH="4076700" progId="Paint.Picture">
                  <p:embed/>
                </p:oleObj>
              </mc:Choice>
              <mc:Fallback>
                <p:oleObj r:id="rId4" imgW="8715375" imgH="40767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79528" y="4861336"/>
                        <a:ext cx="3823062" cy="1861681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28" y="106455"/>
            <a:ext cx="3834094" cy="22119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28" y="2544270"/>
            <a:ext cx="3789866" cy="2049807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custDataLst>
              <p:tags r:id="rId2"/>
            </p:custDataLst>
          </p:nvPr>
        </p:nvGraphicFramePr>
        <p:xfrm>
          <a:off x="463550" y="1463040"/>
          <a:ext cx="6222365" cy="346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3" r:id="rId4" imgW="8048625" imgH="4314825" progId="Paint.Picture">
                  <p:embed/>
                </p:oleObj>
              </mc:Choice>
              <mc:Fallback>
                <p:oleObj r:id="rId4" imgW="8048625" imgH="43148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3550" y="1463040"/>
                        <a:ext cx="6222365" cy="3464560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6">
                            <a:lumMod val="75000"/>
                          </a:schemeClr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63550" y="5812155"/>
            <a:ext cx="6221730" cy="7372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 anchor="t">
            <a:spAutoFit/>
          </a:bodyPr>
          <a:lstStyle/>
          <a:p>
            <a:r>
              <a:rPr sz="1400" b="1"/>
              <a:t>I7属Nehalem架构，是4核心、8线程、64bit、4超标5261量发射、乱序执行的4102CPU，有165316级流水线（比专C2Q多两级）、48bit虚拟寻址和40bit物理寻属址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42885" y="5920105"/>
            <a:ext cx="3825875" cy="5219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 anchor="t">
            <a:spAutoFit/>
          </a:bodyPr>
          <a:lstStyle/>
          <a:p>
            <a:r>
              <a:rPr lang="zh-CN" sz="1400" b="1"/>
              <a:t>需要注意的是，不同思想的</a:t>
            </a:r>
            <a:r>
              <a:rPr lang="en-US" altLang="zh-CN" sz="1400" b="1"/>
              <a:t>CPU</a:t>
            </a:r>
            <a:r>
              <a:rPr lang="zh-CN" altLang="en-US" sz="1400" b="1"/>
              <a:t>，不能简单用主频、</a:t>
            </a:r>
            <a:r>
              <a:rPr lang="en-US" altLang="zh-CN" sz="1400" b="1"/>
              <a:t>MIPS</a:t>
            </a:r>
            <a:r>
              <a:rPr lang="zh-CN" altLang="en-US" sz="1400" b="1"/>
              <a:t>、流水线深度等来评价其性能水平。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3550" y="703580"/>
            <a:ext cx="642620" cy="368300"/>
          </a:xfrm>
          <a:prstGeom prst="rect">
            <a:avLst/>
          </a:prstGeom>
          <a:solidFill>
            <a:schemeClr val="accent4"/>
          </a:solidFill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参考</a:t>
            </a:r>
            <a:endParaRPr lang="zh-CN" altLang="en-US"/>
          </a:p>
        </p:txBody>
      </p:sp>
      <p:graphicFrame>
        <p:nvGraphicFramePr>
          <p:cNvPr id="5" name="对象 4"/>
          <p:cNvGraphicFramePr/>
          <p:nvPr/>
        </p:nvGraphicFramePr>
        <p:xfrm>
          <a:off x="6947535" y="1463040"/>
          <a:ext cx="5094605" cy="346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4" r:id="rId6" imgW="8181975" imgH="4762500" progId="Paint.Picture">
                  <p:embed/>
                </p:oleObj>
              </mc:Choice>
              <mc:Fallback>
                <p:oleObj r:id="rId6" imgW="8181975" imgH="47625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47535" y="1463040"/>
                        <a:ext cx="5094605" cy="346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35464" y="597116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1059815" y="597535"/>
            <a:ext cx="2098040" cy="3194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高速缓存</a:t>
            </a:r>
            <a:r>
              <a:rPr lang="en-US" altLang="zh-CN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Cache</a:t>
            </a:r>
          </a:p>
        </p:txBody>
      </p:sp>
      <p:sp>
        <p:nvSpPr>
          <p:cNvPr id="2" name="标题 2"/>
          <p:cNvSpPr txBox="1"/>
          <p:nvPr/>
        </p:nvSpPr>
        <p:spPr>
          <a:xfrm>
            <a:off x="435610" y="1055370"/>
            <a:ext cx="7070725" cy="17760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   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</a:t>
            </a:r>
            <a:r>
              <a:rPr 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在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CPU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长期发展过程中，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CPU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的主频快于外部存贮部件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MEM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，即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MEM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是制约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CPU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乃至系统性能的一个瓶颈 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---------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即使早期主频尚低时，在读取数据与指令代码时，往往需要插入等待周期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Tw</a:t>
            </a:r>
          </a:p>
          <a:p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     4+1		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下降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20%		        2+1		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下降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33%</a:t>
            </a:r>
          </a:p>
          <a:p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</a:t>
            </a:r>
          </a:p>
          <a:p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     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在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cpu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中配备高速缓存，可缓解这个矛盾。这一定程度对应了性能与复杂度。</a:t>
            </a:r>
          </a:p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     将当前处理的指令、数据加载到内部高速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Cache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，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分页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,   ”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命中率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445" y="3865245"/>
            <a:ext cx="5837555" cy="29927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860" y="0"/>
            <a:ext cx="2898140" cy="3872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10" y="3049905"/>
            <a:ext cx="5191760" cy="387667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4029710" y="2969895"/>
            <a:ext cx="1275080" cy="508000"/>
          </a:xfrm>
          <a:prstGeom prst="roundRect">
            <a:avLst/>
          </a:prstGeom>
          <a:solidFill>
            <a:srgbClr val="FF00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67849" y="415506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1092200" y="415925"/>
            <a:ext cx="2519680" cy="3194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</a:t>
            </a:r>
            <a:r>
              <a:rPr 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Cache </a:t>
            </a:r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【示意参考】</a:t>
            </a:r>
            <a:r>
              <a:rPr 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</a:t>
            </a:r>
          </a:p>
        </p:txBody>
      </p:sp>
      <p:pic>
        <p:nvPicPr>
          <p:cNvPr id="27652" name="图片 276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935" y="1052830"/>
            <a:ext cx="8013065" cy="580517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11" name="圆角矩形 10"/>
          <p:cNvSpPr/>
          <p:nvPr/>
        </p:nvSpPr>
        <p:spPr>
          <a:xfrm>
            <a:off x="8378190" y="2110740"/>
            <a:ext cx="846455" cy="1412240"/>
          </a:xfrm>
          <a:prstGeom prst="roundRect">
            <a:avLst/>
          </a:prstGeom>
          <a:noFill/>
          <a:ln w="41275" cmpd="sng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532630" y="4410710"/>
            <a:ext cx="1381125" cy="1424305"/>
          </a:xfrm>
          <a:prstGeom prst="roundRect">
            <a:avLst/>
          </a:prstGeom>
          <a:noFill/>
          <a:ln w="41275" cmpd="sng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对象 4"/>
          <p:cNvGraphicFramePr/>
          <p:nvPr/>
        </p:nvGraphicFramePr>
        <p:xfrm>
          <a:off x="78105" y="4308475"/>
          <a:ext cx="4015740" cy="254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" r:id="rId4" imgW="6057900" imgH="3219450" progId="Paint.Picture">
                  <p:embed/>
                </p:oleObj>
              </mc:Choice>
              <mc:Fallback>
                <p:oleObj r:id="rId4" imgW="6057900" imgH="321945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105" y="4308475"/>
                        <a:ext cx="4015740" cy="2549525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2">
                            <a:lumMod val="50000"/>
                          </a:schemeClr>
                        </a:solidFill>
                        <a:prstDash val="sysDot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圆角矩形 8"/>
          <p:cNvSpPr/>
          <p:nvPr/>
        </p:nvSpPr>
        <p:spPr>
          <a:xfrm>
            <a:off x="1092200" y="5992495"/>
            <a:ext cx="2675255" cy="20574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6000"/>
            </a:schemeClr>
          </a:solidFill>
          <a:ln w="28575" cmpd="sng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078220" y="2110740"/>
            <a:ext cx="1969135" cy="1479550"/>
          </a:xfrm>
          <a:prstGeom prst="round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837430" y="2110740"/>
            <a:ext cx="1035685" cy="147955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8378190" y="3808095"/>
            <a:ext cx="846455" cy="1379855"/>
          </a:xfrm>
          <a:prstGeom prst="roundRect">
            <a:avLst/>
          </a:prstGeom>
          <a:noFill/>
          <a:ln w="41275" cmpd="sng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5989320" y="4603750"/>
            <a:ext cx="2058035" cy="1003300"/>
          </a:xfrm>
          <a:prstGeom prst="roundRect">
            <a:avLst/>
          </a:prstGeom>
          <a:noFill/>
          <a:ln w="41275" cmpd="sng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1155680" y="3112135"/>
            <a:ext cx="637540" cy="21717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11155680" y="2351405"/>
            <a:ext cx="637540" cy="217170"/>
          </a:xfrm>
          <a:prstGeom prst="roundRect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9575165" y="2043430"/>
            <a:ext cx="2447290" cy="481457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" y="1057257"/>
            <a:ext cx="4092675" cy="25947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77470"/>
            <a:ext cx="7271385" cy="435546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840" y="2138045"/>
            <a:ext cx="6741160" cy="47199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65810" y="5210810"/>
            <a:ext cx="1781810" cy="3683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仅参考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680" y="4580255"/>
            <a:ext cx="2249170" cy="22491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27760" y="365760"/>
            <a:ext cx="1578610" cy="368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rtlCol="0" anchor="t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  <a:sym typeface="+mn-ea"/>
              </a:rPr>
              <a:t>CPU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  <a:sym typeface="+mn-ea"/>
              </a:rPr>
              <a:t>对外访问</a:t>
            </a:r>
            <a:endParaRPr lang="zh-CN" altLang="en-US"/>
          </a:p>
        </p:txBody>
      </p:sp>
      <p:pic>
        <p:nvPicPr>
          <p:cNvPr id="19460" name="图片 194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13130"/>
            <a:ext cx="12191365" cy="59448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>
            <a:off x="441325" y="365760"/>
            <a:ext cx="474345" cy="320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031105" y="3405505"/>
            <a:ext cx="829945" cy="524510"/>
          </a:xfrm>
          <a:prstGeom prst="roundRect">
            <a:avLst/>
          </a:prstGeom>
          <a:solidFill>
            <a:schemeClr val="accent1">
              <a:alpha val="36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640955" y="3405505"/>
            <a:ext cx="2592705" cy="524510"/>
          </a:xfrm>
          <a:prstGeom prst="roundRect">
            <a:avLst/>
          </a:prstGeom>
          <a:solidFill>
            <a:schemeClr val="accent1">
              <a:alpha val="36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2346325" y="2880995"/>
            <a:ext cx="932180" cy="1049655"/>
          </a:xfrm>
          <a:prstGeom prst="round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6708775" y="2904490"/>
            <a:ext cx="932180" cy="1049655"/>
          </a:xfrm>
          <a:prstGeom prst="round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1450975" y="1095375"/>
            <a:ext cx="4665980" cy="754380"/>
          </a:xfrm>
          <a:prstGeom prst="roundRect">
            <a:avLst/>
          </a:prstGeom>
          <a:solidFill>
            <a:schemeClr val="accent2">
              <a:lumMod val="75000"/>
              <a:alpha val="48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6313805" y="1095375"/>
            <a:ext cx="4665980" cy="754380"/>
          </a:xfrm>
          <a:prstGeom prst="roundRect">
            <a:avLst/>
          </a:prstGeom>
          <a:solidFill>
            <a:schemeClr val="accent2">
              <a:lumMod val="75000"/>
              <a:alpha val="48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732530" y="3954145"/>
            <a:ext cx="1628140" cy="276860"/>
          </a:xfrm>
          <a:prstGeom prst="roundRect">
            <a:avLst/>
          </a:prstGeom>
          <a:solidFill>
            <a:schemeClr val="accent2">
              <a:lumMod val="75000"/>
              <a:alpha val="48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7640955" y="5970905"/>
            <a:ext cx="2084705" cy="276860"/>
          </a:xfrm>
          <a:prstGeom prst="roundRect">
            <a:avLst/>
          </a:prstGeom>
          <a:solidFill>
            <a:schemeClr val="accent2">
              <a:lumMod val="75000"/>
              <a:alpha val="48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35464" y="597116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1093470" y="597535"/>
            <a:ext cx="2838450" cy="3194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CPU</a:t>
            </a:r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存贮管理 </a:t>
            </a:r>
            <a:r>
              <a:rPr lang="en-US" altLang="zh-CN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MMU</a:t>
            </a:r>
          </a:p>
        </p:txBody>
      </p:sp>
      <p:pic>
        <p:nvPicPr>
          <p:cNvPr id="27652" name="图片 276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935" y="1052830"/>
            <a:ext cx="8013065" cy="580517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4" name="圆角矩形 3"/>
          <p:cNvSpPr/>
          <p:nvPr/>
        </p:nvSpPr>
        <p:spPr>
          <a:xfrm>
            <a:off x="6089650" y="2133600"/>
            <a:ext cx="1924050" cy="1410970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2"/>
          <p:cNvSpPr txBox="1"/>
          <p:nvPr/>
        </p:nvSpPr>
        <p:spPr>
          <a:xfrm>
            <a:off x="435610" y="1347470"/>
            <a:ext cx="2359025" cy="3194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存贮管理的动因与背景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435610" y="1861185"/>
            <a:ext cx="3496310" cy="49968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mpd="sng">
            <a:solidFill>
              <a:schemeClr val="accent2">
                <a:lumMod val="75000"/>
              </a:schemeClr>
            </a:solidFill>
            <a:prstDash val="sysDot"/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1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快速的的主存价格昂贵                    </a:t>
            </a:r>
            <a:r>
              <a:rPr lang="en-US" altLang="zh-CN" sz="1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vs</a:t>
            </a:r>
            <a:endParaRPr lang="zh-CN" sz="14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sz="1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便宜的慢速大容量辅存不能快速随机读写</a:t>
            </a:r>
          </a:p>
          <a:p>
            <a:endParaRPr lang="zh-CN" sz="14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en-US" altLang="zh-CN" sz="1400" b="1" i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8G+128G   </a:t>
            </a:r>
            <a:r>
              <a:rPr lang="zh-CN" altLang="en-US" sz="1400" b="1" i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是怎么个梗？</a:t>
            </a:r>
            <a:endParaRPr lang="zh-CN" sz="14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zh-CN" sz="14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zh-CN" sz="14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sz="1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有大量应用可能不断需要处理          </a:t>
            </a:r>
            <a:r>
              <a:rPr lang="en-US" altLang="zh-CN" sz="1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vs</a:t>
            </a:r>
          </a:p>
          <a:p>
            <a:r>
              <a:rPr lang="zh-CN" altLang="en-US" sz="1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是否需要把所有数据、程序同时保存在</a:t>
            </a:r>
            <a:r>
              <a:rPr lang="en-US" altLang="zh-CN" sz="1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MEM</a:t>
            </a:r>
          </a:p>
          <a:p>
            <a:endParaRPr lang="en-US" altLang="zh-CN" sz="14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altLang="en-US" sz="1400" b="1" i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即使在手机里也不断下载安装各种</a:t>
            </a:r>
            <a:r>
              <a:rPr lang="en-US" altLang="zh-CN" sz="1400" b="1" i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APP</a:t>
            </a:r>
            <a:r>
              <a:rPr lang="zh-CN" altLang="en-US" sz="1400" b="1" i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，并不断产生大量数据</a:t>
            </a:r>
            <a:endParaRPr lang="zh-CN" altLang="en-US" sz="14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en-US" altLang="zh-CN" sz="14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altLang="en-US" sz="1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少量的有限的</a:t>
            </a:r>
            <a:r>
              <a:rPr lang="en-US" altLang="zh-CN" sz="1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MEM</a:t>
            </a:r>
            <a:r>
              <a:rPr lang="zh-CN" altLang="en-US" sz="1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是否能满足大量应用与数据处理要求</a:t>
            </a:r>
            <a:endParaRPr lang="en-US" altLang="zh-CN" sz="14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zh-CN" sz="16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sz="1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  </a:t>
            </a:r>
            <a:r>
              <a:rPr lang="en-US" altLang="zh-CN" sz="1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500</a:t>
            </a:r>
            <a:r>
              <a:rPr lang="zh-CN" altLang="en-US" sz="1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人的食堂能否满足</a:t>
            </a:r>
            <a:r>
              <a:rPr lang="en-US" altLang="zh-CN" sz="1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2000</a:t>
            </a:r>
            <a:r>
              <a:rPr lang="zh-CN" altLang="en-US" sz="1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人的服务</a:t>
            </a:r>
          </a:p>
          <a:p>
            <a:endParaRPr lang="zh-CN" altLang="en-US" sz="14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altLang="en-US" sz="1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   一个大学说培养了数十万学生，是在一个学年完成的吗？</a:t>
            </a:r>
          </a:p>
          <a:p>
            <a:endParaRPr lang="zh-CN" altLang="en-US" sz="14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altLang="en-US" sz="1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  分批进入餐厅的同学是否能得到准确、对应的服务？</a:t>
            </a:r>
          </a:p>
          <a:p>
            <a:endParaRPr lang="zh-CN" altLang="en-US" sz="14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altLang="en-US" sz="14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。。。。。。。。。。。。 </a:t>
            </a:r>
            <a:endParaRPr lang="zh-CN" sz="16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zh-CN" sz="16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886" y="1221732"/>
            <a:ext cx="4934639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40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35464" y="597116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1093470" y="597535"/>
            <a:ext cx="4681855" cy="3194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mpd="sng">
            <a:noFill/>
            <a:prstDash val="solid"/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微处理器部分成绩构成与评定 </a:t>
            </a:r>
            <a:r>
              <a:rPr lang="en-US" altLang="zh-CN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(50</a:t>
            </a:r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分）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1093470" y="1282065"/>
            <a:ext cx="7767320" cy="319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1. </a:t>
            </a:r>
            <a:r>
              <a:rPr 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平时成绩（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10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分）</a:t>
            </a:r>
            <a:r>
              <a:rPr 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到课考勤，缺课一次 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-3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分；缺课三次以上成绩取消</a:t>
            </a:r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</a:t>
            </a:r>
          </a:p>
        </p:txBody>
      </p:sp>
      <p:sp>
        <p:nvSpPr>
          <p:cNvPr id="5" name="标题 2"/>
          <p:cNvSpPr txBox="1"/>
          <p:nvPr/>
        </p:nvSpPr>
        <p:spPr>
          <a:xfrm>
            <a:off x="1093470" y="1910080"/>
            <a:ext cx="7767320" cy="3194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2. </a:t>
            </a:r>
            <a:r>
              <a:rPr 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课堂测试（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16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分）</a:t>
            </a:r>
            <a:r>
              <a:rPr 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应知应会，基本概念，少量小规模解读类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，    期末 </a:t>
            </a:r>
          </a:p>
        </p:txBody>
      </p:sp>
      <p:sp>
        <p:nvSpPr>
          <p:cNvPr id="8" name="标题 2"/>
          <p:cNvSpPr txBox="1"/>
          <p:nvPr/>
        </p:nvSpPr>
        <p:spPr>
          <a:xfrm>
            <a:off x="1093470" y="2594610"/>
            <a:ext cx="7767320" cy="34143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3. </a:t>
            </a:r>
            <a:r>
              <a:rPr 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实践实验（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24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分     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=4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个项目 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x 6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分    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5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次共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10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个机时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）  </a:t>
            </a:r>
          </a:p>
          <a:p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		       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鼓励、加强自主学习与应用认识，要求有准备的设计</a:t>
            </a:r>
          </a:p>
          <a:p>
            <a:endPara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 </a:t>
            </a:r>
            <a:r>
              <a:rPr lang="en-US" altLang="zh-CN" sz="1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1</a:t>
            </a:r>
            <a:r>
              <a:rPr lang="zh-CN" altLang="en-US" sz="1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）微处理器应用与基本</a:t>
            </a:r>
            <a:r>
              <a:rPr lang="en-US" altLang="zh-CN" sz="1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IO</a:t>
            </a:r>
            <a:r>
              <a:rPr lang="zh-CN" altLang="en-US" sz="1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</a:t>
            </a:r>
            <a:r>
              <a:rPr lang="zh-CN" altLang="en-US" sz="1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  <a:sym typeface="+mn-ea"/>
              </a:rPr>
              <a:t>程序</a:t>
            </a:r>
            <a:r>
              <a:rPr lang="zh-CN" altLang="en-US" sz="1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设计</a:t>
            </a:r>
          </a:p>
          <a:p>
            <a:r>
              <a:rPr lang="zh-CN" altLang="en-US" sz="1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  </a:t>
            </a:r>
            <a:r>
              <a:rPr lang="en-US" altLang="zh-CN" sz="1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2</a:t>
            </a:r>
            <a:r>
              <a:rPr lang="zh-CN" altLang="en-US" sz="1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）定时器与中断</a:t>
            </a:r>
          </a:p>
          <a:p>
            <a:r>
              <a:rPr lang="zh-CN" altLang="en-US" sz="1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  </a:t>
            </a:r>
            <a:r>
              <a:rPr lang="en-US" altLang="zh-CN" sz="1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3</a:t>
            </a:r>
            <a:r>
              <a:rPr lang="zh-CN" altLang="en-US" sz="1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）</a:t>
            </a:r>
            <a:r>
              <a:rPr lang="en-US" altLang="zh-CN" sz="1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ADC</a:t>
            </a:r>
            <a:r>
              <a:rPr lang="zh-CN" altLang="en-US" sz="1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与</a:t>
            </a:r>
            <a:r>
              <a:rPr lang="en-US" altLang="zh-CN" sz="1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DMA</a:t>
            </a:r>
          </a:p>
          <a:p>
            <a:r>
              <a:rPr lang="en-US" altLang="zh-CN" sz="1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  4)  </a:t>
            </a:r>
            <a:r>
              <a:rPr lang="zh-CN" altLang="en-US" sz="1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串行接口</a:t>
            </a:r>
            <a:r>
              <a:rPr lang="en-US" altLang="zh-CN" sz="1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UART </a:t>
            </a:r>
            <a:r>
              <a:rPr lang="zh-CN" altLang="en-US" sz="1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通信</a:t>
            </a:r>
          </a:p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 </a:t>
            </a:r>
            <a:r>
              <a:rPr 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</a:t>
            </a:r>
          </a:p>
          <a:p>
            <a:r>
              <a:rPr 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</a:t>
            </a:r>
          </a:p>
          <a:p>
            <a:r>
              <a:rPr 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  </a:t>
            </a:r>
            <a:r>
              <a:rPr lang="zh-CN" sz="1600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  <a:sym typeface="+mn-ea"/>
              </a:rPr>
              <a:t>各实验项目</a:t>
            </a:r>
            <a:r>
              <a:rPr lang="zh-CN" sz="1600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达到要求并提交设计、结果报告（电子版，含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1-2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个截图）    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5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分</a:t>
            </a:r>
            <a:endParaRPr lang="zh-CN" altLang="en-US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（有抄袭雷同迹象的报告，取消该项目成绩）</a:t>
            </a:r>
            <a:endParaRPr lang="zh-CN" altLang="en-US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  </a:t>
            </a:r>
          </a:p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  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自主、有特点或创意的扩展设计                                                            </a:t>
            </a:r>
            <a:r>
              <a:rPr lang="en-US" altLang="zh-CN" sz="1600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1</a:t>
            </a:r>
            <a:r>
              <a:rPr lang="zh-CN" altLang="en-US" sz="1600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分</a:t>
            </a:r>
            <a:endParaRPr lang="zh-CN" altLang="en-US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zh-CN" altLang="en-US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  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图00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4680"/>
          </a:xfrm>
          <a:prstGeom prst="rect">
            <a:avLst/>
          </a:prstGeom>
        </p:spPr>
      </p:pic>
      <p:sp>
        <p:nvSpPr>
          <p:cNvPr id="6" name="标题 2"/>
          <p:cNvSpPr txBox="1"/>
          <p:nvPr/>
        </p:nvSpPr>
        <p:spPr>
          <a:xfrm>
            <a:off x="80010" y="5912485"/>
            <a:ext cx="4067810" cy="9461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设计内容、结果展示截图参考</a:t>
            </a:r>
          </a:p>
          <a:p>
            <a:endParaRPr 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对要求部分给出</a:t>
            </a:r>
            <a:r>
              <a:rPr 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  <a:sym typeface="+mn-ea"/>
              </a:rPr>
              <a:t>简单</a:t>
            </a:r>
            <a:r>
              <a:rPr 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解释、标注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>
            <a:stCxn id="14" idx="1"/>
          </p:cNvCxnSpPr>
          <p:nvPr/>
        </p:nvCxnSpPr>
        <p:spPr>
          <a:xfrm flipH="1" flipV="1">
            <a:off x="10795" y="-23495"/>
            <a:ext cx="10067925" cy="36195"/>
          </a:xfrm>
          <a:prstGeom prst="line">
            <a:avLst/>
          </a:prstGeom>
          <a:ln w="28575" cmpd="sng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标题 2"/>
          <p:cNvSpPr txBox="1"/>
          <p:nvPr/>
        </p:nvSpPr>
        <p:spPr>
          <a:xfrm>
            <a:off x="1023620" y="431800"/>
            <a:ext cx="2193290" cy="3194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ARM</a:t>
            </a:r>
            <a:r>
              <a:rPr lang="en-US" altLang="zh-CN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7</a:t>
            </a:r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内核信号</a:t>
            </a:r>
          </a:p>
        </p:txBody>
      </p:sp>
      <p:sp>
        <p:nvSpPr>
          <p:cNvPr id="36" name="矩形 35"/>
          <p:cNvSpPr/>
          <p:nvPr/>
        </p:nvSpPr>
        <p:spPr>
          <a:xfrm>
            <a:off x="388474" y="432016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898525" y="1075690"/>
          <a:ext cx="10684510" cy="5782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3" imgW="7286625" imgH="4705350" progId="Paint.Picture">
                  <p:embed/>
                </p:oleObj>
              </mc:Choice>
              <mc:Fallback>
                <p:oleObj r:id="rId3" imgW="7286625" imgH="47053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8525" y="1075690"/>
                        <a:ext cx="10684510" cy="5782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2"/>
          <p:cNvSpPr txBox="1"/>
          <p:nvPr/>
        </p:nvSpPr>
        <p:spPr>
          <a:xfrm>
            <a:off x="1023620" y="431800"/>
            <a:ext cx="3171825" cy="3194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哈佛体系结构  </a:t>
            </a:r>
            <a:r>
              <a:rPr lang="en-US" altLang="zh-CN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ARM9</a:t>
            </a:r>
            <a:endParaRPr lang="zh-CN" altLang="en-US" sz="21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88474" y="432016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3239135" y="1045845"/>
          <a:ext cx="8411845" cy="538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r:id="rId3" imgW="7620000" imgH="4762500" progId="Paint.Picture">
                  <p:embed/>
                </p:oleObj>
              </mc:Choice>
              <mc:Fallback>
                <p:oleObj r:id="rId3" imgW="7620000" imgH="47625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9135" y="1045845"/>
                        <a:ext cx="8411845" cy="538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66725" y="4612005"/>
            <a:ext cx="2540000" cy="18148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altLang="en-US" sz="1600" b="1">
                <a:ea typeface="+mn-lt"/>
              </a:rPr>
              <a:t>哈佛结构是指程序和数据空间独立的体系结构，目的是为了减轻程序运行时的访存瓶颈，</a:t>
            </a:r>
            <a:r>
              <a:rPr lang="zh-CN" altLang="en-US" sz="1600" b="1">
                <a:ea typeface="+mn-lt"/>
                <a:sym typeface="+mn-ea"/>
              </a:rPr>
              <a:t>其程序指令和数据指令分开组织和存储的，执行时可以预先读取下一条指令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35464" y="597116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" name="标题 2"/>
          <p:cNvSpPr txBox="1"/>
          <p:nvPr/>
        </p:nvSpPr>
        <p:spPr>
          <a:xfrm>
            <a:off x="1059815" y="597535"/>
            <a:ext cx="2529840" cy="3194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</a:t>
            </a:r>
            <a:r>
              <a:rPr lang="en-US" altLang="zh-CN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ARM7 </a:t>
            </a:r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内核示意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2120900" y="1064895"/>
          <a:ext cx="9384030" cy="5793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r:id="rId3" imgW="7943850" imgH="4724400" progId="Paint.Picture">
                  <p:embed/>
                </p:oleObj>
              </mc:Choice>
              <mc:Fallback>
                <p:oleObj r:id="rId3" imgW="7943850" imgH="47244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0900" y="1064895"/>
                        <a:ext cx="9384030" cy="5793105"/>
                      </a:xfrm>
                      <a:prstGeom prst="rect">
                        <a:avLst/>
                      </a:prstGeom>
                      <a:ln w="47625" cmpd="dbl">
                        <a:solidFill>
                          <a:srgbClr val="FF0000"/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200275" y="1189990"/>
            <a:ext cx="1026795" cy="3371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altLang="en-US" sz="1600" b="1">
                <a:ea typeface="+mn-lt"/>
              </a:rPr>
              <a:t>地址总线</a:t>
            </a:r>
            <a:endParaRPr lang="zh-CN" altLang="en-US" sz="1600" b="1">
              <a:ea typeface="+mn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3720" y="6041390"/>
            <a:ext cx="1026795" cy="3371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altLang="en-US" sz="1600" b="1">
                <a:ea typeface="+mn-lt"/>
              </a:rPr>
              <a:t>数据总线</a:t>
            </a:r>
            <a:endParaRPr lang="zh-CN" altLang="en-US" sz="1600" b="1">
              <a:ea typeface="+mn-lt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49900" y="596900"/>
            <a:ext cx="2413635" cy="5908040"/>
          </a:xfrm>
          <a:prstGeom prst="rect">
            <a:avLst/>
          </a:prstGeom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9815" y="1180465"/>
            <a:ext cx="2653030" cy="368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mpd="sng">
            <a:solidFill>
              <a:srgbClr val="FF0000"/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b="1"/>
              <a:t>寄存器阵列</a:t>
            </a:r>
            <a:r>
              <a:rPr lang="en-US" altLang="zh-CN" b="1"/>
              <a:t>——Register</a:t>
            </a:r>
          </a:p>
        </p:txBody>
      </p:sp>
      <p:sp>
        <p:nvSpPr>
          <p:cNvPr id="7" name="矩形 6"/>
          <p:cNvSpPr/>
          <p:nvPr/>
        </p:nvSpPr>
        <p:spPr>
          <a:xfrm>
            <a:off x="435464" y="597116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059815" y="597535"/>
            <a:ext cx="2529840" cy="3194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</a:t>
            </a:r>
            <a:r>
              <a:rPr 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CPU</a:t>
            </a:r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的重要部件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153785" y="907098"/>
            <a:ext cx="1219200" cy="304800"/>
          </a:xfrm>
          <a:prstGeom prst="rect">
            <a:avLst/>
          </a:prstGeom>
          <a:solidFill>
            <a:srgbClr val="CCCCFF"/>
          </a:solidFill>
          <a:ln w="9525" algn="ctr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R0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6153785" y="1211898"/>
            <a:ext cx="1219200" cy="304800"/>
          </a:xfrm>
          <a:prstGeom prst="rect">
            <a:avLst/>
          </a:prstGeom>
          <a:solidFill>
            <a:srgbClr val="CCCCFF"/>
          </a:solidFill>
          <a:ln w="9525" algn="ctr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R1</a:t>
            </a: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6153785" y="1516698"/>
            <a:ext cx="1219200" cy="304800"/>
          </a:xfrm>
          <a:prstGeom prst="rect">
            <a:avLst/>
          </a:prstGeom>
          <a:solidFill>
            <a:srgbClr val="CCCCFF"/>
          </a:solidFill>
          <a:ln w="9525" algn="ctr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R2</a:t>
            </a: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6153785" y="1821498"/>
            <a:ext cx="1219200" cy="304800"/>
          </a:xfrm>
          <a:prstGeom prst="rect">
            <a:avLst/>
          </a:prstGeom>
          <a:solidFill>
            <a:srgbClr val="CCCCFF"/>
          </a:solidFill>
          <a:ln w="9525" algn="ctr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R3</a:t>
            </a: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6153785" y="2126298"/>
            <a:ext cx="1219200" cy="304800"/>
          </a:xfrm>
          <a:prstGeom prst="rect">
            <a:avLst/>
          </a:prstGeom>
          <a:solidFill>
            <a:srgbClr val="CCCCFF"/>
          </a:solidFill>
          <a:ln w="9525" algn="ctr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R4</a:t>
            </a: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6153785" y="2431098"/>
            <a:ext cx="1219200" cy="304800"/>
          </a:xfrm>
          <a:prstGeom prst="rect">
            <a:avLst/>
          </a:prstGeom>
          <a:solidFill>
            <a:srgbClr val="CCCCFF"/>
          </a:solidFill>
          <a:ln w="9525" algn="ctr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R5</a:t>
            </a: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6153785" y="2735898"/>
            <a:ext cx="1219200" cy="304800"/>
          </a:xfrm>
          <a:prstGeom prst="rect">
            <a:avLst/>
          </a:prstGeom>
          <a:solidFill>
            <a:srgbClr val="CCCCFF"/>
          </a:solidFill>
          <a:ln w="9525" algn="ctr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R6</a:t>
            </a:r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6153785" y="3040698"/>
            <a:ext cx="1219200" cy="304800"/>
          </a:xfrm>
          <a:prstGeom prst="rect">
            <a:avLst/>
          </a:prstGeom>
          <a:solidFill>
            <a:srgbClr val="CCCCFF"/>
          </a:solidFill>
          <a:ln w="9525" algn="ctr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R7</a:t>
            </a: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6153785" y="3345498"/>
            <a:ext cx="1219200" cy="304800"/>
          </a:xfrm>
          <a:prstGeom prst="rect">
            <a:avLst/>
          </a:prstGeom>
          <a:solidFill>
            <a:srgbClr val="CCECFF"/>
          </a:solidFill>
          <a:ln w="9525" algn="ctr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R8</a:t>
            </a: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6153785" y="3650298"/>
            <a:ext cx="1219200" cy="304800"/>
          </a:xfrm>
          <a:prstGeom prst="rect">
            <a:avLst/>
          </a:prstGeom>
          <a:solidFill>
            <a:srgbClr val="CCECFF"/>
          </a:solidFill>
          <a:ln w="9525" algn="ctr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R9</a:t>
            </a: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6153785" y="3955098"/>
            <a:ext cx="1219200" cy="304800"/>
          </a:xfrm>
          <a:prstGeom prst="rect">
            <a:avLst/>
          </a:prstGeom>
          <a:solidFill>
            <a:srgbClr val="CCECFF"/>
          </a:solidFill>
          <a:ln w="9525" algn="ctr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R10</a:t>
            </a:r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6153785" y="4259898"/>
            <a:ext cx="1219200" cy="304800"/>
          </a:xfrm>
          <a:prstGeom prst="rect">
            <a:avLst/>
          </a:prstGeom>
          <a:solidFill>
            <a:srgbClr val="CCECFF"/>
          </a:solidFill>
          <a:ln w="9525" algn="ctr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R11</a:t>
            </a:r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6153785" y="4564698"/>
            <a:ext cx="1219200" cy="304800"/>
          </a:xfrm>
          <a:prstGeom prst="rect">
            <a:avLst/>
          </a:prstGeom>
          <a:solidFill>
            <a:srgbClr val="CCECFF"/>
          </a:solidFill>
          <a:ln w="9525" algn="ctr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R12</a:t>
            </a:r>
          </a:p>
        </p:txBody>
      </p:sp>
      <p:sp>
        <p:nvSpPr>
          <p:cNvPr id="27" name="Rectangle 20"/>
          <p:cNvSpPr>
            <a:spLocks noChangeArrowheads="1"/>
          </p:cNvSpPr>
          <p:nvPr/>
        </p:nvSpPr>
        <p:spPr bwMode="auto">
          <a:xfrm>
            <a:off x="6153785" y="4869498"/>
            <a:ext cx="1219200" cy="3048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R13(SP)</a:t>
            </a:r>
          </a:p>
        </p:txBody>
      </p:sp>
      <p:sp>
        <p:nvSpPr>
          <p:cNvPr id="28" name="Rectangle 21"/>
          <p:cNvSpPr>
            <a:spLocks noChangeArrowheads="1"/>
          </p:cNvSpPr>
          <p:nvPr/>
        </p:nvSpPr>
        <p:spPr bwMode="auto">
          <a:xfrm>
            <a:off x="6153785" y="5174298"/>
            <a:ext cx="1219200" cy="304800"/>
          </a:xfrm>
          <a:prstGeom prst="rect">
            <a:avLst/>
          </a:prstGeom>
          <a:solidFill>
            <a:srgbClr val="99FF66"/>
          </a:solidFill>
          <a:ln w="9525" algn="ctr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R14(LR)</a:t>
            </a:r>
          </a:p>
        </p:txBody>
      </p:sp>
      <p:sp>
        <p:nvSpPr>
          <p:cNvPr id="29" name="Rectangle 22"/>
          <p:cNvSpPr>
            <a:spLocks noChangeArrowheads="1"/>
          </p:cNvSpPr>
          <p:nvPr/>
        </p:nvSpPr>
        <p:spPr bwMode="auto">
          <a:xfrm>
            <a:off x="6153785" y="5479098"/>
            <a:ext cx="1219200" cy="304800"/>
          </a:xfrm>
          <a:prstGeom prst="rect">
            <a:avLst/>
          </a:prstGeom>
          <a:solidFill>
            <a:srgbClr val="FFFF00"/>
          </a:solidFill>
          <a:ln w="9525" algn="ctr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R15(PC)</a:t>
            </a:r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6153785" y="5783898"/>
            <a:ext cx="1219200" cy="304800"/>
          </a:xfrm>
          <a:prstGeom prst="rect">
            <a:avLst/>
          </a:prstGeom>
          <a:solidFill>
            <a:srgbClr val="FF00FF"/>
          </a:solidFill>
          <a:ln w="9525" algn="ctr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XPSR</a:t>
            </a:r>
          </a:p>
        </p:txBody>
      </p:sp>
      <p:graphicFrame>
        <p:nvGraphicFramePr>
          <p:cNvPr id="8" name="对象 7"/>
          <p:cNvGraphicFramePr/>
          <p:nvPr/>
        </p:nvGraphicFramePr>
        <p:xfrm>
          <a:off x="8466455" y="597535"/>
          <a:ext cx="3145790" cy="4509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r:id="rId3" imgW="2200275" imgH="2857500" progId="Paint.Picture">
                  <p:embed/>
                </p:oleObj>
              </mc:Choice>
              <mc:Fallback>
                <p:oleObj r:id="rId3" imgW="2200275" imgH="28575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66455" y="597535"/>
                        <a:ext cx="3145790" cy="4509135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059815" y="1869440"/>
            <a:ext cx="3608705" cy="14763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FF0000"/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b="1"/>
              <a:t>寄存器是</a:t>
            </a:r>
            <a:r>
              <a:rPr lang="en-US" altLang="zh-CN" b="1"/>
              <a:t>CPU</a:t>
            </a:r>
            <a:r>
              <a:rPr lang="zh-CN" altLang="en-US" b="1"/>
              <a:t>重要功能部分</a:t>
            </a:r>
          </a:p>
          <a:p>
            <a:r>
              <a:rPr lang="zh-CN" altLang="en-US" b="1"/>
              <a:t>可存储数据、参与运算和数据访问（地址）</a:t>
            </a:r>
            <a:r>
              <a:rPr lang="en-US" altLang="zh-CN" b="1"/>
              <a:t>, </a:t>
            </a:r>
            <a:r>
              <a:rPr lang="zh-CN" altLang="en-US" b="1"/>
              <a:t>是指令构成的最普遍、基础形式</a:t>
            </a:r>
          </a:p>
          <a:p>
            <a:r>
              <a:rPr lang="zh-CN" altLang="en-US" b="1"/>
              <a:t>也是用户使用</a:t>
            </a:r>
            <a:r>
              <a:rPr lang="en-US" altLang="zh-CN" b="1"/>
              <a:t>CPU</a:t>
            </a:r>
            <a:r>
              <a:rPr lang="zh-CN" altLang="en-US" b="1"/>
              <a:t>的</a:t>
            </a:r>
            <a:r>
              <a:rPr lang="zh-CN" altLang="en-US" b="1">
                <a:sym typeface="+mn-ea"/>
              </a:rPr>
              <a:t>可见</a:t>
            </a:r>
            <a:r>
              <a:rPr lang="zh-CN" altLang="en-US" b="1"/>
              <a:t>底层</a:t>
            </a:r>
            <a:endParaRPr lang="en-US" altLang="zh-CN" b="1"/>
          </a:p>
        </p:txBody>
      </p:sp>
      <p:sp>
        <p:nvSpPr>
          <p:cNvPr id="11" name="文本框 10"/>
          <p:cNvSpPr txBox="1"/>
          <p:nvPr/>
        </p:nvSpPr>
        <p:spPr>
          <a:xfrm>
            <a:off x="1059815" y="3528060"/>
            <a:ext cx="3608705" cy="9220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FF0000"/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b="1"/>
              <a:t>寄存器相对存贮器</a:t>
            </a:r>
          </a:p>
          <a:p>
            <a:r>
              <a:rPr lang="zh-CN" b="1"/>
              <a:t>数量少</a:t>
            </a:r>
            <a:r>
              <a:rPr lang="en-US" altLang="zh-CN" b="1"/>
              <a:t>——</a:t>
            </a:r>
            <a:r>
              <a:rPr lang="zh-CN" altLang="en-US" b="1"/>
              <a:t>一般几个至几十个</a:t>
            </a:r>
          </a:p>
          <a:p>
            <a:r>
              <a:rPr lang="zh-CN" b="1"/>
              <a:t>速度快</a:t>
            </a:r>
            <a:r>
              <a:rPr lang="en-US" altLang="zh-CN" b="1"/>
              <a:t>——</a:t>
            </a:r>
            <a:r>
              <a:rPr lang="zh-CN" altLang="en-US" b="1"/>
              <a:t>可视为</a:t>
            </a:r>
            <a:r>
              <a:rPr lang="en-US" altLang="zh-CN" b="1"/>
              <a:t>CPU</a:t>
            </a:r>
            <a:r>
              <a:rPr lang="zh-CN" altLang="en-US" b="1"/>
              <a:t>速度</a:t>
            </a:r>
          </a:p>
        </p:txBody>
      </p:sp>
      <p:graphicFrame>
        <p:nvGraphicFramePr>
          <p:cNvPr id="12" name="对象 11"/>
          <p:cNvGraphicFramePr/>
          <p:nvPr/>
        </p:nvGraphicFramePr>
        <p:xfrm>
          <a:off x="1059815" y="4631690"/>
          <a:ext cx="3028315" cy="2000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r:id="rId5" imgW="6038850" imgH="5610225" progId="Paint.Picture">
                  <p:embed/>
                </p:oleObj>
              </mc:Choice>
              <mc:Fallback>
                <p:oleObj r:id="rId5" imgW="6038850" imgH="5610225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9815" y="4631690"/>
                        <a:ext cx="3028315" cy="2000885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8466455" y="5582920"/>
            <a:ext cx="3145790" cy="9220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FF0000"/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b="1"/>
              <a:t>这里列出了</a:t>
            </a:r>
            <a:r>
              <a:rPr lang="en-US" altLang="zh-CN" b="1"/>
              <a:t>ARM</a:t>
            </a:r>
            <a:r>
              <a:rPr lang="zh-CN" altLang="en-US" b="1"/>
              <a:t>处理器最基本的</a:t>
            </a:r>
            <a:r>
              <a:rPr lang="en-US" altLang="zh-CN" b="1"/>
              <a:t>17</a:t>
            </a:r>
            <a:r>
              <a:rPr lang="zh-CN" altLang="en-US" b="1"/>
              <a:t>个寄存器   </a:t>
            </a:r>
            <a:r>
              <a:rPr lang="en-US" altLang="zh-CN" b="1"/>
              <a:t>R0-15</a:t>
            </a:r>
            <a:r>
              <a:rPr lang="zh-CN" altLang="en-US" b="1"/>
              <a:t>与 </a:t>
            </a:r>
          </a:p>
          <a:p>
            <a:r>
              <a:rPr lang="zh-CN" altLang="en-US" b="1"/>
              <a:t>状态寄存器</a:t>
            </a:r>
            <a:r>
              <a:rPr lang="en-US" altLang="zh-CN" b="1"/>
              <a:t>XPSR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/>
          <p:nvPr/>
        </p:nvGraphicFramePr>
        <p:xfrm>
          <a:off x="0" y="0"/>
          <a:ext cx="7378065" cy="570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r:id="rId3" imgW="7372350" imgH="5705475" progId="Paint.Picture">
                  <p:embed/>
                </p:oleObj>
              </mc:Choice>
              <mc:Fallback>
                <p:oleObj r:id="rId3" imgW="7372350" imgH="57054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7378065" cy="5709920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圆角矩形 7"/>
          <p:cNvSpPr/>
          <p:nvPr/>
        </p:nvSpPr>
        <p:spPr>
          <a:xfrm>
            <a:off x="1772285" y="1224915"/>
            <a:ext cx="181610" cy="2044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741545" y="2970530"/>
            <a:ext cx="181610" cy="204470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对象 11"/>
          <p:cNvGraphicFramePr/>
          <p:nvPr/>
        </p:nvGraphicFramePr>
        <p:xfrm>
          <a:off x="0" y="5709920"/>
          <a:ext cx="3212465" cy="657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r:id="rId5" imgW="3209925" imgH="657225" progId="Paint.Picture">
                  <p:embed/>
                </p:oleObj>
              </mc:Choice>
              <mc:Fallback>
                <p:oleObj r:id="rId5" imgW="3209925" imgH="657225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5709920"/>
                        <a:ext cx="3212465" cy="657860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圆角矩形 13"/>
          <p:cNvSpPr/>
          <p:nvPr/>
        </p:nvSpPr>
        <p:spPr>
          <a:xfrm>
            <a:off x="1362710" y="5804535"/>
            <a:ext cx="410210" cy="2044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772920" y="532130"/>
            <a:ext cx="181610" cy="2044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6464300" y="3252470"/>
            <a:ext cx="181610" cy="2044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772920" y="2537460"/>
            <a:ext cx="181610" cy="2044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649210" y="150495"/>
            <a:ext cx="3608705" cy="9220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FF0000"/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b="1"/>
              <a:t>注意  </a:t>
            </a:r>
            <a:r>
              <a:rPr lang="en-US" altLang="zh-CN" b="1"/>
              <a:t>R5</a:t>
            </a:r>
            <a:r>
              <a:rPr lang="zh-CN" altLang="en-US" b="1"/>
              <a:t>，</a:t>
            </a:r>
            <a:r>
              <a:rPr lang="en-US" altLang="zh-CN" b="1"/>
              <a:t>R0</a:t>
            </a:r>
            <a:r>
              <a:rPr lang="zh-CN" altLang="en-US" b="1"/>
              <a:t>，</a:t>
            </a:r>
            <a:r>
              <a:rPr lang="en-US" altLang="zh-CN" b="1"/>
              <a:t>R15[PC]</a:t>
            </a:r>
          </a:p>
          <a:p>
            <a:endParaRPr lang="en-US" altLang="zh-CN" b="1"/>
          </a:p>
          <a:p>
            <a:r>
              <a:rPr lang="en-US" altLang="zh-CN" b="1"/>
              <a:t>mem  0x20000006  </a:t>
            </a:r>
            <a:r>
              <a:rPr lang="zh-CN" altLang="en-US" b="1"/>
              <a:t>地址及内容</a:t>
            </a:r>
            <a:endParaRPr lang="en-US" altLang="zh-CN" b="1"/>
          </a:p>
        </p:txBody>
      </p:sp>
      <p:sp>
        <p:nvSpPr>
          <p:cNvPr id="19" name="圆角矩形 18"/>
          <p:cNvSpPr/>
          <p:nvPr/>
        </p:nvSpPr>
        <p:spPr>
          <a:xfrm>
            <a:off x="6132195" y="3175000"/>
            <a:ext cx="181610" cy="2044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518400" y="5064760"/>
            <a:ext cx="3870325" cy="645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FF0000"/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b="1"/>
              <a:t>注意  寄存器在机器中怎么发挥作用，寄存器普遍存在于指令操作中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/>
        </p:nvGraphicFramePr>
        <p:xfrm>
          <a:off x="0" y="0"/>
          <a:ext cx="7372350" cy="5333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r:id="rId3" imgW="7400925" imgH="5419725" progId="Paint.Picture">
                  <p:embed/>
                </p:oleObj>
              </mc:Choice>
              <mc:Fallback>
                <p:oleObj r:id="rId3" imgW="7400925" imgH="54197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7372350" cy="5333365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0" y="5408930"/>
          <a:ext cx="5528945" cy="1449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r:id="rId5" imgW="5524500" imgH="1447800" progId="Paint.Picture">
                  <p:embed/>
                </p:oleObj>
              </mc:Choice>
              <mc:Fallback>
                <p:oleObj r:id="rId5" imgW="5524500" imgH="14478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5408930"/>
                        <a:ext cx="5528945" cy="1449070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圆角矩形 10"/>
          <p:cNvSpPr/>
          <p:nvPr/>
        </p:nvSpPr>
        <p:spPr>
          <a:xfrm>
            <a:off x="1816100" y="669290"/>
            <a:ext cx="181610" cy="2044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816100" y="1181100"/>
            <a:ext cx="181610" cy="2044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916940" y="5723255"/>
            <a:ext cx="396875" cy="2044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108065" y="3047365"/>
            <a:ext cx="181610" cy="2044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5173980" y="2842895"/>
            <a:ext cx="181610" cy="204470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云形 43"/>
          <p:cNvSpPr/>
          <p:nvPr/>
        </p:nvSpPr>
        <p:spPr>
          <a:xfrm>
            <a:off x="9277985" y="5518785"/>
            <a:ext cx="2777490" cy="1148080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600">
                <a:solidFill>
                  <a:schemeClr val="accent5">
                    <a:lumMod val="50000"/>
                  </a:schemeClr>
                </a:solidFill>
              </a:rPr>
              <a:t>不是讲</a:t>
            </a:r>
            <a:r>
              <a:rPr lang="en-US" altLang="zh-CN" sz="1600">
                <a:solidFill>
                  <a:schemeClr val="accent5">
                    <a:lumMod val="50000"/>
                  </a:schemeClr>
                </a:solidFill>
              </a:rPr>
              <a:t>CPU</a:t>
            </a:r>
            <a:r>
              <a:rPr lang="zh-CN" altLang="en-US" sz="1600">
                <a:solidFill>
                  <a:schemeClr val="accent5">
                    <a:lumMod val="50000"/>
                  </a:schemeClr>
                </a:solidFill>
              </a:rPr>
              <a:t>吗？</a:t>
            </a:r>
          </a:p>
          <a:p>
            <a:pPr algn="ctr"/>
            <a:r>
              <a:rPr lang="zh-CN" altLang="en-US" sz="1600">
                <a:solidFill>
                  <a:schemeClr val="accent5">
                    <a:lumMod val="50000"/>
                  </a:schemeClr>
                </a:solidFill>
              </a:rPr>
              <a:t>怎么又是指令？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1816100" y="5518785"/>
            <a:ext cx="181610" cy="204470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649210" y="150495"/>
            <a:ext cx="3927475" cy="9220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FF0000"/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b="1"/>
              <a:t>注意  </a:t>
            </a:r>
            <a:r>
              <a:rPr lang="en-US" altLang="zh-CN" b="1"/>
              <a:t>R5</a:t>
            </a:r>
            <a:r>
              <a:rPr lang="zh-CN" altLang="en-US" b="1"/>
              <a:t>，</a:t>
            </a:r>
            <a:r>
              <a:rPr lang="en-US" altLang="zh-CN" b="1"/>
              <a:t>R3</a:t>
            </a:r>
            <a:r>
              <a:rPr lang="zh-CN" altLang="en-US" b="1"/>
              <a:t>，</a:t>
            </a:r>
            <a:r>
              <a:rPr lang="en-US" altLang="zh-CN" b="1"/>
              <a:t>R1</a:t>
            </a:r>
            <a:r>
              <a:rPr lang="zh-CN" altLang="en-US" b="1"/>
              <a:t>，</a:t>
            </a:r>
            <a:r>
              <a:rPr lang="en-US" altLang="zh-CN" b="1"/>
              <a:t>R0</a:t>
            </a:r>
            <a:r>
              <a:rPr lang="zh-CN" altLang="en-US" b="1"/>
              <a:t>，</a:t>
            </a:r>
            <a:r>
              <a:rPr lang="en-US" altLang="zh-CN" b="1"/>
              <a:t>  R15[PC]</a:t>
            </a:r>
          </a:p>
          <a:p>
            <a:endParaRPr lang="en-US" altLang="zh-CN" b="1"/>
          </a:p>
          <a:p>
            <a:r>
              <a:rPr lang="en-US" altLang="zh-CN" b="1"/>
              <a:t>mem  0x20000004  1c  </a:t>
            </a:r>
            <a:r>
              <a:rPr lang="zh-CN" altLang="en-US" b="1"/>
              <a:t>地址及内容</a:t>
            </a:r>
            <a:endParaRPr lang="en-US" altLang="zh-CN" b="1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bb7bfdd-8476-4046-9b50-e48e6f342aa8}"/>
  <p:tag name="TABLE_ENDDRAG_ORIGIN_RECT" val="540*332"/>
  <p:tag name="TABLE_ENDDRAG_RECT" val="415*204*540*332"/>
  <p:tag name="TABLE_AUTOADJUST_FLAG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b6c8e05-7a25-4a4e-9a9a-6ee0bba358bc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883e367-fb80-4f15-866c-3d2f722fbac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01,&quot;width&quot;:1268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2757</Words>
  <Application>Microsoft Office PowerPoint</Application>
  <PresentationFormat>宽屏</PresentationFormat>
  <Paragraphs>368</Paragraphs>
  <Slides>33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2" baseType="lpstr">
      <vt:lpstr>Noto Sans CJK JP Regular</vt:lpstr>
      <vt:lpstr>Noto Sans Mono CJK JP Regular</vt:lpstr>
      <vt:lpstr>等线</vt:lpstr>
      <vt:lpstr>等线 Light</vt:lpstr>
      <vt:lpstr>黑体</vt:lpstr>
      <vt:lpstr>华文楷体</vt:lpstr>
      <vt:lpstr>楷体</vt:lpstr>
      <vt:lpstr>宋体</vt:lpstr>
      <vt:lpstr>微软雅黑</vt:lpstr>
      <vt:lpstr>Arial</vt:lpstr>
      <vt:lpstr>Courier New</vt:lpstr>
      <vt:lpstr>Franklin Gothic Book</vt:lpstr>
      <vt:lpstr>Kartika</vt:lpstr>
      <vt:lpstr>Tahoma</vt:lpstr>
      <vt:lpstr>Times New Roman</vt:lpstr>
      <vt:lpstr>Wingdings</vt:lpstr>
      <vt:lpstr>Wingdings 2</vt:lpstr>
      <vt:lpstr>Office 主题​​</vt:lpstr>
      <vt:lpstr>Bitmap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OIO</dc:creator>
  <cp:lastModifiedBy>lenovov</cp:lastModifiedBy>
  <cp:revision>359</cp:revision>
  <dcterms:created xsi:type="dcterms:W3CDTF">2020-09-23T02:09:00Z</dcterms:created>
  <dcterms:modified xsi:type="dcterms:W3CDTF">2020-11-29T07:23:50Z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